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1" r:id="rId1"/>
  </p:sldMasterIdLst>
  <p:notesMasterIdLst>
    <p:notesMasterId r:id="rId16"/>
  </p:notesMasterIdLst>
  <p:handoutMasterIdLst>
    <p:handoutMasterId r:id="rId17"/>
  </p:handoutMasterIdLst>
  <p:sldIdLst>
    <p:sldId id="390" r:id="rId2"/>
    <p:sldId id="333" r:id="rId3"/>
    <p:sldId id="424" r:id="rId4"/>
    <p:sldId id="413" r:id="rId5"/>
    <p:sldId id="331" r:id="rId6"/>
    <p:sldId id="384" r:id="rId7"/>
    <p:sldId id="416" r:id="rId8"/>
    <p:sldId id="420" r:id="rId9"/>
    <p:sldId id="393" r:id="rId10"/>
    <p:sldId id="419" r:id="rId11"/>
    <p:sldId id="421" r:id="rId12"/>
    <p:sldId id="422" r:id="rId13"/>
    <p:sldId id="423" r:id="rId14"/>
    <p:sldId id="356" r:id="rId15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63D"/>
    <a:srgbClr val="F69200"/>
    <a:srgbClr val="EFC515"/>
    <a:srgbClr val="F25F29"/>
    <a:srgbClr val="FC7500"/>
    <a:srgbClr val="91BED4"/>
    <a:srgbClr val="F0F0F0"/>
    <a:srgbClr val="304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7368" autoAdjust="0"/>
  </p:normalViewPr>
  <p:slideViewPr>
    <p:cSldViewPr>
      <p:cViewPr varScale="1">
        <p:scale>
          <a:sx n="100" d="100"/>
          <a:sy n="100" d="100"/>
        </p:scale>
        <p:origin x="1290" y="84"/>
      </p:cViewPr>
      <p:guideLst>
        <p:guide orient="horz" pos="3168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nika_olek\AppData\Roaming\Microsoft\Excel\statystyka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up-fs1\users$\monika_olek\Desktop\wszystko%20do%20pracy%20PP\prezentacje\do%20prezentacji\statysty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oświadczenia</a:t>
            </a:r>
            <a:r>
              <a:rPr lang="pl-PL"/>
              <a:t> o powierzeniu wykonywania pracy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3815048118985127"/>
          <c:y val="0.14393518518518519"/>
          <c:w val="0.70907174103237081"/>
          <c:h val="0.65107210557013706"/>
        </c:manualLayout>
      </c:layout>
      <c:barChart>
        <c:barDir val="col"/>
        <c:grouping val="clustered"/>
        <c:varyColors val="0"/>
        <c:ser>
          <c:idx val="0"/>
          <c:order val="0"/>
          <c:tx>
            <c:v>oświadczenia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Arkusz1!$A$8:$C$8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Arkusz1!$A$9:$C$9</c:f>
              <c:numCache>
                <c:formatCode>General</c:formatCode>
                <c:ptCount val="3"/>
                <c:pt idx="0">
                  <c:v>625</c:v>
                </c:pt>
                <c:pt idx="1">
                  <c:v>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A-4D3B-A82B-99C84CD8B793}"/>
            </c:ext>
          </c:extLst>
        </c:ser>
        <c:ser>
          <c:idx val="1"/>
          <c:order val="1"/>
          <c:tx>
            <c:v>odmowy wpisu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Arkusz1!$A$8:$C$8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Arkusz1!$A$10:$C$10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2A-4D3B-A82B-99C84CD8B7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5665712"/>
        <c:axId val="465663416"/>
      </c:barChart>
      <c:catAx>
        <c:axId val="4656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5663416"/>
        <c:crosses val="autoZero"/>
        <c:auto val="1"/>
        <c:lblAlgn val="ctr"/>
        <c:lblOffset val="100"/>
        <c:noMultiLvlLbl val="0"/>
      </c:catAx>
      <c:valAx>
        <c:axId val="46566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w sztukach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65665712"/>
        <c:crosses val="autoZero"/>
        <c:crossBetween val="between"/>
        <c:majorUnit val="100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400262467191611E-2"/>
          <c:y val="0.89409667541557303"/>
          <c:w val="0.57386614173228345"/>
          <c:h val="9.20144356955380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wnioski o</a:t>
            </a:r>
            <a:r>
              <a:rPr lang="pl-PL" baseline="0"/>
              <a:t> wydanie zezwolenia na prace sezonowe</a:t>
            </a:r>
            <a:endParaRPr lang="pl-PL"/>
          </a:p>
        </c:rich>
      </c:tx>
      <c:layout>
        <c:manualLayout>
          <c:xMode val="edge"/>
          <c:yMode val="edge"/>
          <c:x val="0.142161615166449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wnioski na prace sezonowe</c:v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Arkusz2!$A$1:$C$1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Arkusz2!$A$2:$C$2</c:f>
              <c:numCache>
                <c:formatCode>General</c:formatCode>
                <c:ptCount val="3"/>
                <c:pt idx="0">
                  <c:v>337</c:v>
                </c:pt>
                <c:pt idx="1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2-49C6-93E2-309CC69009C4}"/>
            </c:ext>
          </c:extLst>
        </c:ser>
        <c:ser>
          <c:idx val="1"/>
          <c:order val="1"/>
          <c:tx>
            <c:v>umorzenia</c:v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Arkusz2!$A$1:$C$1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Arkusz2!$A$3:$C$3</c:f>
              <c:numCache>
                <c:formatCode>General</c:formatCode>
                <c:ptCount val="3"/>
                <c:pt idx="0">
                  <c:v>138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2-49C6-93E2-309CC69009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919680"/>
        <c:axId val="503920008"/>
      </c:barChart>
      <c:catAx>
        <c:axId val="50391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3920008"/>
        <c:crosses val="autoZero"/>
        <c:auto val="1"/>
        <c:lblAlgn val="ctr"/>
        <c:lblOffset val="100"/>
        <c:noMultiLvlLbl val="0"/>
      </c:catAx>
      <c:valAx>
        <c:axId val="50392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w sztukach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391968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969642786021684E-2"/>
          <c:y val="0.92814039010653082"/>
          <c:w val="0.8155110648083127"/>
          <c:h val="6.6176933765632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6EBB17-2431-4CAE-986E-F24D4614ECD2}" type="datetimeFigureOut">
              <a:rPr lang="pl-PL"/>
              <a:pPr>
                <a:defRPr/>
              </a:pPr>
              <a:t>05.12.2019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242"/>
            <a:ext cx="2890665" cy="496809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E4B0D6-97FA-4F60-BF07-12241AC620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0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A365C9-7C96-41EB-9B8F-9DB9E8981BA6}" type="datetimeFigureOut">
              <a:rPr lang="pl-PL"/>
              <a:pPr>
                <a:defRPr/>
              </a:pPr>
              <a:t>05.12.2019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5710"/>
            <a:ext cx="5335893" cy="4466511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890665" cy="496809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8242"/>
            <a:ext cx="2890665" cy="496809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44EA30-6021-4CAA-9A6D-A09655D012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961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9CCD80-1FC8-430D-9CB5-4D43313844D3}" type="slidenum">
              <a:rPr lang="pl-PL" altLang="pl-PL" smtClean="0">
                <a:latin typeface="Calibri" panose="020F0502020204030204" pitchFamily="34" charset="0"/>
              </a:rPr>
              <a:pPr/>
              <a:t>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94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068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95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0234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569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 sz="180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760FF84-6F6A-451E-87D4-BBFA188FDCAF}" type="slidenum">
              <a:rPr lang="pl-PL" altLang="pl-PL" smtClean="0">
                <a:latin typeface="Calibri" panose="020F0502020204030204" pitchFamily="34" charset="0"/>
              </a:rPr>
              <a:pPr/>
              <a:t>14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56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8893D2-04B6-4094-823F-35116DF0562D}" type="slidenum">
              <a:rPr lang="pl-PL" altLang="pl-PL" smtClean="0">
                <a:latin typeface="Calibri" panose="020F0502020204030204" pitchFamily="34" charset="0"/>
              </a:rPr>
              <a:pPr/>
              <a:t>2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8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376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l-PL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82AC82-E659-4E4D-9B1E-6070F3AFE54F}" type="slidenum">
              <a:rPr lang="pl-PL" altLang="pl-PL" smtClean="0">
                <a:latin typeface="Calibri" panose="020F0502020204030204" pitchFamily="34" charset="0"/>
              </a:rPr>
              <a:pPr/>
              <a:t>4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194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pl-PL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155" indent="-28352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663250-DF99-4FAD-98C5-C5B601924B80}" type="slidenum">
              <a:rPr lang="pl-PL" altLang="pl-PL" smtClean="0">
                <a:latin typeface="Calibri" panose="020F0502020204030204" pitchFamily="34" charset="0"/>
              </a:rPr>
              <a:pPr/>
              <a:t>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3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763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67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007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EA30-6021-4CAA-9A6D-A09655D01211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70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27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42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28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49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844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689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79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799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kcja album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532813" y="0"/>
            <a:ext cx="539750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C7500"/>
              </a:solidFill>
            </a:endParaRPr>
          </a:p>
        </p:txBody>
      </p:sp>
      <p:cxnSp>
        <p:nvCxnSpPr>
          <p:cNvPr id="5" name="Straight Connector 7"/>
          <p:cNvCxnSpPr/>
          <p:nvPr/>
        </p:nvCxnSpPr>
        <p:spPr>
          <a:xfrm rot="5400000">
            <a:off x="569277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03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 eaLnBrk="1" latinLnBrk="0" hangingPunct="1">
              <a:defRPr kumimoji="0" lang="pl-PL"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E729-6DA3-4EC3-9B3C-3A5F401D64AE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B0DF-E89C-42E3-A11D-13907300A6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67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14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0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8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18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7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8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88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21866D-A0B4-4BD1-B249-04BFBE420086}" type="datetimeFigureOut">
              <a:rPr lang="pl-PL" smtClean="0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5116E3C-6411-44AE-A819-50AF408730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61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ca.gov.p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759868"/>
            <a:ext cx="66294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>
                <a:cs typeface="Calibri" panose="020F0502020204030204" pitchFamily="34" charset="0"/>
              </a:rPr>
              <a:t>Procedury związane </a:t>
            </a:r>
            <a:br>
              <a:rPr lang="pl-PL" altLang="pl-PL" sz="3600" b="1" dirty="0">
                <a:cs typeface="Calibri" panose="020F0502020204030204" pitchFamily="34" charset="0"/>
              </a:rPr>
            </a:br>
            <a:r>
              <a:rPr lang="pl-PL" altLang="pl-PL" sz="3600" b="1" dirty="0">
                <a:cs typeface="Calibri" panose="020F0502020204030204" pitchFamily="34" charset="0"/>
              </a:rPr>
              <a:t>z zatrudnianiem cudzoziemców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>
                <a:cs typeface="Calibri" panose="020F0502020204030204" pitchFamily="34" charset="0"/>
              </a:rPr>
              <a:t>　 </a:t>
            </a:r>
          </a:p>
        </p:txBody>
      </p:sp>
      <p:pic>
        <p:nvPicPr>
          <p:cNvPr id="5123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2628"/>
            <a:ext cx="261302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pole tekstowe 2"/>
          <p:cNvSpPr txBox="1">
            <a:spLocks noChangeArrowheads="1"/>
          </p:cNvSpPr>
          <p:nvPr/>
        </p:nvSpPr>
        <p:spPr bwMode="auto">
          <a:xfrm>
            <a:off x="3130302" y="4042628"/>
            <a:ext cx="532272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rgbClr val="00863D"/>
                </a:solidFill>
                <a:cs typeface="Calibri" panose="020F0502020204030204" pitchFamily="34" charset="0"/>
              </a:rPr>
              <a:t>Powiatowy Urząd Pracy w Mrągowie</a:t>
            </a:r>
          </a:p>
          <a:p>
            <a:pPr lvl="1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rgbClr val="00863D"/>
                </a:solidFill>
                <a:cs typeface="Calibri" panose="020F0502020204030204" pitchFamily="34" charset="0"/>
              </a:rPr>
              <a:t>ul. Kopernika 1</a:t>
            </a:r>
          </a:p>
          <a:p>
            <a:pPr lvl="1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rgbClr val="00863D"/>
                </a:solidFill>
                <a:cs typeface="Calibri" panose="020F0502020204030204" pitchFamily="34" charset="0"/>
              </a:rPr>
              <a:t>11-700 Mrągowo</a:t>
            </a:r>
            <a:br>
              <a:rPr lang="pl-PL" altLang="pl-PL" sz="2000" b="1" dirty="0">
                <a:solidFill>
                  <a:srgbClr val="00863D"/>
                </a:solidFill>
                <a:cs typeface="Calibri" panose="020F0502020204030204" pitchFamily="34" charset="0"/>
              </a:rPr>
            </a:br>
            <a:endParaRPr lang="pl-PL" altLang="pl-PL" sz="2000" b="1" dirty="0">
              <a:solidFill>
                <a:srgbClr val="00863D"/>
              </a:solidFill>
              <a:cs typeface="Calibri" panose="020F0502020204030204" pitchFamily="34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pl-PL" altLang="pl-PL" sz="2000" b="1" dirty="0">
                <a:solidFill>
                  <a:srgbClr val="00863D"/>
                </a:solidFill>
                <a:cs typeface="Calibri" panose="020F0502020204030204" pitchFamily="34" charset="0"/>
              </a:rPr>
              <a:t>https://mragowo.praca.gov.pl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/>
          </p:cNvSpPr>
          <p:nvPr/>
        </p:nvSpPr>
        <p:spPr bwMode="auto">
          <a:xfrm>
            <a:off x="0" y="333375"/>
            <a:ext cx="802798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 dirty="0"/>
              <a:t>Zezwolenie na pracę sezonową  Typ „S”</a:t>
            </a:r>
            <a:endParaRPr lang="pl-PL" altLang="pl-PL" dirty="0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pl-PL" altLang="pl-PL" sz="4000" b="1" dirty="0">
                <a:solidFill>
                  <a:srgbClr val="262626"/>
                </a:solidFill>
              </a:rPr>
            </a:br>
            <a:endParaRPr lang="pl-PL" altLang="pl-PL" sz="4000" b="1" dirty="0">
              <a:solidFill>
                <a:srgbClr val="262626"/>
              </a:solidFill>
            </a:endParaRPr>
          </a:p>
        </p:txBody>
      </p:sp>
      <p:sp>
        <p:nvSpPr>
          <p:cNvPr id="20483" name="Rectangle 1029"/>
          <p:cNvSpPr>
            <a:spLocks noChangeArrowheads="1"/>
          </p:cNvSpPr>
          <p:nvPr/>
        </p:nvSpPr>
        <p:spPr bwMode="auto">
          <a:xfrm>
            <a:off x="187325" y="692696"/>
            <a:ext cx="7840663" cy="653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pl-PL" altLang="pl-PL" sz="1800" b="1" dirty="0"/>
          </a:p>
          <a:p>
            <a:pPr>
              <a:buClr>
                <a:schemeClr val="accent1"/>
              </a:buClr>
              <a:buNone/>
            </a:pPr>
            <a:r>
              <a:rPr lang="pl-PL" altLang="pl-PL" sz="1800" b="1" dirty="0"/>
              <a:t>Dokumenty, które trzeba złożyć w celu uzyskania zezwolenia na pracę sezonową:</a:t>
            </a:r>
          </a:p>
          <a:p>
            <a:pPr>
              <a:buClr>
                <a:schemeClr val="accent1"/>
              </a:buClr>
              <a:buNone/>
            </a:pPr>
            <a:endParaRPr lang="pl-PL" altLang="pl-PL" sz="18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l-PL" altLang="pl-PL" sz="1800" dirty="0"/>
              <a:t>ważny dowód osobisty lub ważny dokument podróży – w przypadku, gdy podmiotem powierzającym wykonywanie pracy cudzoziemcowi jest osoba fizyczna,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l-PL" altLang="pl-PL" sz="1800" dirty="0"/>
              <a:t>kopię wszystkich wypełnionych stron ważnego dokumentu podróży cudzoziemca, którego dotyczy wniosek. W przypadku, gdy cudzoziemiec nie przebywa na terytorium Rzeczypospolitej Polskiej – kopię stron dokumentu podróży z danymi osobowymi cudzoziemca,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l-PL" altLang="pl-PL" sz="1800" dirty="0"/>
              <a:t>dowód uiszczonej wpłaty za złożenie zezwolenia sezonowego (30,00zł),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l-PL" altLang="pl-PL" sz="1800" dirty="0"/>
              <a:t>oryginał informacji starosty, wydanej nie wcześniej niż 180 dni przed dniem złożenia wniosku (nie dotyczy obywateli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Armenii, Białorusi, Gruzji, Mołdawii, Federacji Rosyjskiej i Ukrainy</a:t>
            </a:r>
            <a:r>
              <a:rPr lang="pl-PL" altLang="pl-PL" sz="1800" dirty="0"/>
              <a:t>),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l-PL" altLang="pl-PL" sz="1800" dirty="0"/>
              <a:t>oświadczenie o niekaralności pracodawcy w związku z okolicznościami, o których mowa w art. 88j ust. 1 pkt 3–7 ustawy o promocji zatrudnienia i instytucjach rynku pracy.</a:t>
            </a:r>
            <a:br>
              <a:rPr lang="pl-PL" altLang="pl-PL" sz="1800" b="1" dirty="0"/>
            </a:br>
            <a:endParaRPr lang="pl-PL" altLang="pl-PL" sz="1800" b="1" dirty="0"/>
          </a:p>
          <a:p>
            <a:pPr algn="ctr">
              <a:buClr>
                <a:schemeClr val="accent1"/>
              </a:buClr>
              <a:buNone/>
            </a:pPr>
            <a:r>
              <a:rPr lang="pl-PL" altLang="pl-PL" sz="1800" b="1" i="1" dirty="0"/>
              <a:t>Uwaga: oświadczenie o niekaralności podpisuje wyłącznie podmiot powierzający wykonywanie pracy.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l-PL" altLang="pl-PL" sz="20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EAF0694D-D880-4C5E-AEC8-058EA61F341D}"/>
              </a:ext>
            </a:extLst>
          </p:cNvPr>
          <p:cNvSpPr/>
          <p:nvPr/>
        </p:nvSpPr>
        <p:spPr>
          <a:xfrm>
            <a:off x="692696" y="1916832"/>
            <a:ext cx="6534472" cy="4618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załatwienia sprawy: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7 dni wpis do ewidencji wniosków lub odmowa wydania zezwolenia na pracę sezonową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odbiór: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oryginał zaświadczenia odbierany osobiście lub przez osobę upoważnioną,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elektronicznie poprzez stronę praca.gov.pl.</a:t>
            </a:r>
          </a:p>
          <a:p>
            <a:pPr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postępowanie po otrzymaniu zaświadczenia: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pracodawca wysyła zaświadczenie cudzoziemcowi, który w swoim kraju w polskiej placówce konsularnej ubiega się o wizę.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 wjeździe cudzoziemca złożenie oświadczenia o zgłoszeniu się cudzoziemca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079E9A5-C1F7-4BF9-B00E-2503A10705A5}"/>
              </a:ext>
            </a:extLst>
          </p:cNvPr>
          <p:cNvSpPr/>
          <p:nvPr/>
        </p:nvSpPr>
        <p:spPr>
          <a:xfrm>
            <a:off x="0" y="4766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Zezwolenie na pracę sezonową  Typ „S” </a:t>
            </a:r>
          </a:p>
          <a:p>
            <a:pPr algn="ctr">
              <a:spcBef>
                <a:spcPct val="0"/>
              </a:spcBef>
            </a:pPr>
            <a:r>
              <a:rPr lang="pl-PL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cudzoziemiec nie przebywa w Polsce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3737602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E49B126-C11D-4560-A9B9-6129507D67BE}"/>
              </a:ext>
            </a:extLst>
          </p:cNvPr>
          <p:cNvSpPr/>
          <p:nvPr/>
        </p:nvSpPr>
        <p:spPr>
          <a:xfrm>
            <a:off x="611560" y="1412776"/>
            <a:ext cx="7056784" cy="5655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załatwienia sprawy: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30 dni (praca legalna od dnia złożenia kompletnego wniosku)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tabLst>
                <a:tab pos="457200" algn="l"/>
              </a:tabLs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jaki czas wydawane jest zezwolenie: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miesięcy w roku kalendarzowym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odbiór: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zezwolenia osobiście lub przez osobę upoważnioną,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zezwolenia elektronicznie poprzez stronę praca.gov.pl.</a:t>
            </a:r>
          </a:p>
          <a:p>
            <a:pPr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postępowanie po otrzymaniu zezwolenia: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zawarcia z cudzoziemcem umowy w formie pisemnej oraz przedstawienia cudzoziemcowi przed podpisaniem umowy jej tłumaczenia na język zrozumiały dla cudzoziemca;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przekazanie cudzoziemcowi jednego egzemplarza zezwolenia na pracę</a:t>
            </a:r>
          </a:p>
          <a:p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b="1" i="1" dirty="0">
                <a:latin typeface="Calibri" panose="020F0502020204030204" pitchFamily="34" charset="0"/>
                <a:cs typeface="Calibri" panose="020F0502020204030204" pitchFamily="34" charset="0"/>
              </a:rPr>
              <a:t>Niedopełnienie obowiązku przekazania cudzoziemcowi jednego egzemplarza zezwolenia na pracę podlega karze grzywny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7AC28CE-4D50-4D88-8A7A-4028E0D7D912}"/>
              </a:ext>
            </a:extLst>
          </p:cNvPr>
          <p:cNvSpPr/>
          <p:nvPr/>
        </p:nvSpPr>
        <p:spPr>
          <a:xfrm>
            <a:off x="378793" y="18864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Zezwolenie na pracę sezonową  Typ „S” </a:t>
            </a:r>
          </a:p>
          <a:p>
            <a:pPr algn="ctr">
              <a:spcBef>
                <a:spcPct val="0"/>
              </a:spcBef>
            </a:pPr>
            <a:r>
              <a:rPr lang="pl-PL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cudzoziemiec przebywa w Polsce</a:t>
            </a: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378435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6374D8F-FB10-43E8-BE41-A069BD506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194858"/>
              </p:ext>
            </p:extLst>
          </p:nvPr>
        </p:nvGraphicFramePr>
        <p:xfrm>
          <a:off x="250825" y="476250"/>
          <a:ext cx="4033143" cy="532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679D196B-4009-4AC1-9DC3-4DAFD6925B1F}"/>
              </a:ext>
            </a:extLst>
          </p:cNvPr>
          <p:cNvSpPr txBox="1"/>
          <p:nvPr/>
        </p:nvSpPr>
        <p:spPr>
          <a:xfrm>
            <a:off x="431192" y="6463015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Stan na 28.11.2019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197942AB-F734-4191-BF36-019C9CFEE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832048"/>
              </p:ext>
            </p:extLst>
          </p:nvPr>
        </p:nvGraphicFramePr>
        <p:xfrm>
          <a:off x="3563888" y="620266"/>
          <a:ext cx="3816424" cy="504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1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0" y="476250"/>
            <a:ext cx="7772400" cy="5905500"/>
          </a:xfrm>
        </p:spPr>
        <p:txBody>
          <a:bodyPr/>
          <a:lstStyle/>
          <a:p>
            <a:pPr algn="ctr"/>
            <a:endParaRPr lang="pl-PL" altLang="pl-PL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altLang="pl-PL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altLang="pl-PL" sz="4000" b="1" dirty="0">
                <a:solidFill>
                  <a:schemeClr val="tx1"/>
                </a:solidFill>
              </a:rPr>
              <a:t>DZIĘKUJ</a:t>
            </a:r>
            <a:r>
              <a:rPr lang="pl-PL" altLang="pl-PL" sz="4000" b="1" dirty="0">
                <a:solidFill>
                  <a:schemeClr val="tx1"/>
                </a:solidFill>
              </a:rPr>
              <a:t>Ę</a:t>
            </a:r>
            <a:r>
              <a:rPr altLang="pl-PL" sz="4000" b="1" dirty="0">
                <a:solidFill>
                  <a:schemeClr val="tx1"/>
                </a:solidFill>
              </a:rPr>
              <a:t> ZA UWAGĘ</a:t>
            </a:r>
            <a:endParaRPr lang="pl-PL" altLang="pl-PL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altLang="pl-PL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altLang="pl-PL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altLang="pl-PL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altLang="pl-PL" b="1" dirty="0">
                <a:solidFill>
                  <a:schemeClr val="tx1"/>
                </a:solidFill>
              </a:rPr>
              <a:t>              tel. 89 743 35 27</a:t>
            </a:r>
          </a:p>
          <a:p>
            <a:pPr marL="0" indent="0">
              <a:buNone/>
            </a:pPr>
            <a:r>
              <a:rPr lang="pl-PL" altLang="pl-PL" b="1" dirty="0">
                <a:solidFill>
                  <a:schemeClr val="tx1"/>
                </a:solidFill>
              </a:rPr>
              <a:t>              e-mail: monika_michalczyk@pupmragowo.pl</a:t>
            </a:r>
          </a:p>
          <a:p>
            <a:pPr marL="0" indent="0">
              <a:buNone/>
            </a:pPr>
            <a:r>
              <a:rPr lang="pl-PL" altLang="pl-PL" b="1" dirty="0">
                <a:solidFill>
                  <a:schemeClr val="tx1"/>
                </a:solidFill>
              </a:rPr>
              <a:t>              </a:t>
            </a:r>
            <a:r>
              <a:rPr lang="pl-PL" altLang="pl-PL" b="1" dirty="0">
                <a:solidFill>
                  <a:schemeClr val="tx1"/>
                </a:solidFill>
                <a:latin typeface="Arial" panose="020B0604020202020204" pitchFamily="34" charset="0"/>
              </a:rPr>
              <a:t>https://mragowo.praca.gov.pl</a:t>
            </a:r>
          </a:p>
          <a:p>
            <a:endParaRPr alt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tekstu 3"/>
          <p:cNvSpPr>
            <a:spLocks noGrp="1"/>
          </p:cNvSpPr>
          <p:nvPr>
            <p:ph type="body" idx="4294967295"/>
          </p:nvPr>
        </p:nvSpPr>
        <p:spPr>
          <a:xfrm>
            <a:off x="289658" y="1818482"/>
            <a:ext cx="8566150" cy="5040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Cudzoziemiec może przekroczyć granicę i przebywać na terytorium RP jeśli posiada ważny dokument podróży oraz ważną wizę lub inny dokument uprawniający do wjazdu i pobytu np.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Wiza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odcisk stempla,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zezwolenie na pobyt czasowy,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wiza wydana przez inne państwo obszaru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Schengen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 pobytowy wydany przez inne państwo obszaru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Schengen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ruchu bezwizowy</a:t>
            </a:r>
          </a:p>
          <a:p>
            <a:pPr marL="342900" indent="-342900">
              <a:buFontTx/>
              <a:buChar char="-"/>
              <a:defRPr/>
            </a:pPr>
            <a:endParaRPr altLang="pl-PL" sz="2400" b="1" dirty="0">
              <a:solidFill>
                <a:schemeClr val="tx1"/>
              </a:solidFill>
            </a:endParaRPr>
          </a:p>
          <a:p>
            <a:pPr>
              <a:defRPr/>
            </a:pPr>
            <a:endParaRPr altLang="pl-PL" dirty="0">
              <a:solidFill>
                <a:srgbClr val="898989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4A0B362-8571-4D1C-AD76-4197B43C35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941168"/>
            <a:ext cx="863165" cy="536071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57A96894-B6C5-4BCE-AFB8-8F21C24DA93A}"/>
              </a:ext>
            </a:extLst>
          </p:cNvPr>
          <p:cNvSpPr/>
          <p:nvPr/>
        </p:nvSpPr>
        <p:spPr>
          <a:xfrm>
            <a:off x="288192" y="400735"/>
            <a:ext cx="666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pl-PL" sz="3000" b="1" dirty="0">
                <a:latin typeface="Calibri" panose="020F0502020204030204" pitchFamily="34" charset="0"/>
                <a:cs typeface="Calibri" panose="020F0502020204030204" pitchFamily="34" charset="0"/>
              </a:rPr>
              <a:t>CUDZOZIEMIEC - każdy, kto nie posiada obywatelstwa polskiego.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1790638-DF2E-400F-9D55-7DF53E6E4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484784"/>
            <a:ext cx="3714981" cy="2592287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1A54E52B-1AB9-4ED5-B373-43DC0EB86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1033586"/>
            <a:ext cx="2543714" cy="3672905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F8C89B4-D1ED-478D-AB37-CED3DEF63876}"/>
              </a:ext>
            </a:extLst>
          </p:cNvPr>
          <p:cNvSpPr txBox="1"/>
          <p:nvPr/>
        </p:nvSpPr>
        <p:spPr>
          <a:xfrm>
            <a:off x="683568" y="4725144"/>
            <a:ext cx="42309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ramach ruchu bezwizowego mogą przekroczyć granicę obywatele :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Ukrainy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Mołdawii</a:t>
            </a:r>
          </a:p>
          <a:p>
            <a:pPr marL="285750" indent="-285750">
              <a:buFontTx/>
              <a:buChar char="-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Gruzji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114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6624638" cy="12239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alt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 dopuszczające do rynku pracy:</a:t>
            </a:r>
            <a:br>
              <a:rPr alt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7345363" cy="6530975"/>
          </a:xfrm>
        </p:spPr>
        <p:txBody>
          <a:bodyPr>
            <a:normAutofit fontScale="62500" lnSpcReduction="20000"/>
          </a:bodyPr>
          <a:lstStyle/>
          <a:p>
            <a:pPr algn="ctr">
              <a:buFont typeface="Arial" panose="020B0604020202020204" pitchFamily="34" charset="0"/>
              <a:buChar char="•"/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endParaRPr altLang="pl-PL" sz="28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sz="1800" dirty="0"/>
              <a:t> </a:t>
            </a:r>
            <a:endParaRPr lang="pl-PL" sz="1800" dirty="0"/>
          </a:p>
          <a:p>
            <a:pPr marL="0" indent="0" algn="just">
              <a:buNone/>
              <a:defRPr/>
            </a:pP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Zezwolenie na pobyt czasowy i pracę –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wydawane przez wojewodę na wniosek cudzoziemca, uprawnia zarówno do pracy, jak i do pobytu;</a:t>
            </a:r>
          </a:p>
          <a:p>
            <a:pPr marL="0" indent="0">
              <a:buNone/>
              <a:defRPr/>
            </a:pP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Zezwolenie</a:t>
            </a: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pl-PL"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ę</a:t>
            </a: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wydawane przez wojewodę:</a:t>
            </a:r>
          </a:p>
          <a:p>
            <a:pPr marL="0" indent="0">
              <a:buNone/>
              <a:defRPr/>
            </a:pP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5 typów zezwoleń na pracę:</a:t>
            </a:r>
            <a:endParaRPr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gdy cudzoziemiec jest zatrudniony 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Polsce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wydawane na wniosek pracodawcy,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gdy cudzoziemiec pełni funkcję w zarządzie, działa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komplementariusz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albo</a:t>
            </a:r>
            <a:r>
              <a:rPr lang="pl-PL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prokurent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9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C,D,E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delegowania cudzoziemca na terytorium Polski;</a:t>
            </a:r>
            <a:endParaRPr lang="pl-PL"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sz="2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Zezwolenie na pracę sezonową – typ S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wydawane przez starostę na wniosek pracodawcy – uprawnia do wykonywania pracy w podklasach uznanych za sezonowe przez 9 miesięcy w roku kalendarzowym;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sz="2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Oświadczenie – 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rejestrowane w powiatowym urzędzie pracy przez pracodawcę dla obywatela Armenii, Białorusi, Gruzji, Mołdawii, Rosji i Ukrainy, uprawnia do wykonywania pracy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niesezonowej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</a:t>
            </a:r>
            <a:r>
              <a:rPr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okres 6 miesięcy w kolejnych 12 miesiącach</a:t>
            </a:r>
            <a:r>
              <a:rPr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rostokąt 4"/>
          <p:cNvSpPr>
            <a:spLocks noChangeArrowheads="1"/>
          </p:cNvSpPr>
          <p:nvPr/>
        </p:nvSpPr>
        <p:spPr bwMode="auto">
          <a:xfrm>
            <a:off x="250825" y="692150"/>
            <a:ext cx="799306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400" b="1" dirty="0">
              <a:solidFill>
                <a:srgbClr val="00863D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4400" b="1" dirty="0">
              <a:solidFill>
                <a:srgbClr val="00863D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/>
              <a:t>Cudzoziemiec może wykonywać pracę wyłącznie na rzecz podmiotu wskazanego </a:t>
            </a:r>
            <a:br>
              <a:rPr lang="pl-PL" altLang="pl-PL" sz="4400" b="1" dirty="0"/>
            </a:br>
            <a:r>
              <a:rPr lang="pl-PL" altLang="pl-PL" sz="4400" b="1" dirty="0"/>
              <a:t>w zezwoleniu / oświadczeniu!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4339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4340" name="Tytuł 1"/>
          <p:cNvSpPr>
            <a:spLocks/>
          </p:cNvSpPr>
          <p:nvPr/>
        </p:nvSpPr>
        <p:spPr bwMode="auto">
          <a:xfrm>
            <a:off x="228600" y="2209800"/>
            <a:ext cx="792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 dirty="0">
              <a:solidFill>
                <a:srgbClr val="262626"/>
              </a:solidFill>
            </a:endParaRPr>
          </a:p>
        </p:txBody>
      </p:sp>
      <p:sp>
        <p:nvSpPr>
          <p:cNvPr id="14341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971BD78-AA8D-4847-BD1A-508B5BEBE156}"/>
              </a:ext>
            </a:extLst>
          </p:cNvPr>
          <p:cNvSpPr/>
          <p:nvPr/>
        </p:nvSpPr>
        <p:spPr>
          <a:xfrm>
            <a:off x="457200" y="1605520"/>
            <a:ext cx="6934200" cy="493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dla: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obywateli Armenii, Białorusi, Gruzji, Mołdawii, Federacji Rosyjskiej lub Ukrainy wykonujących pracę przez okres 6 miesięcy w ciągu kolejnych 12 miesięcy.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miejsce złożenia wniosku: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powiatowy urząd pracy, właściwy ze względu na miejsce pobytu stałego lub siedzibę podmiotu powierzającego wykonywanie pracy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rejestracja: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drogą elektroniczną poprzez stronę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www.praca.gov.pl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b="1" i="1" dirty="0">
                <a:latin typeface="Calibri" panose="020F0502020204030204" pitchFamily="34" charset="0"/>
                <a:cs typeface="Calibri" panose="020F0502020204030204" pitchFamily="34" charset="0"/>
              </a:rPr>
              <a:t>Przesłanie wniosku nie wymaga profilu zaufanego lub podpisu elektronicznego.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457200" y="381000"/>
            <a:ext cx="7696200" cy="1524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0480" tIns="30480" rIns="30480" bIns="30480" anchor="ctr"/>
          <a:lstStyle>
            <a:lvl1pPr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55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/>
              <a:t>PROCEDURA UPROSZCZONA - OŚWIADCZENIOWA</a:t>
            </a:r>
            <a:endParaRPr lang="pl-PL" sz="3200" dirty="0"/>
          </a:p>
        </p:txBody>
      </p:sp>
      <p:sp>
        <p:nvSpPr>
          <p:cNvPr id="16387" name="Tytuł 1"/>
          <p:cNvSpPr>
            <a:spLocks/>
          </p:cNvSpPr>
          <p:nvPr/>
        </p:nvSpPr>
        <p:spPr bwMode="auto">
          <a:xfrm>
            <a:off x="990600" y="2438400"/>
            <a:ext cx="6934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500" b="1">
              <a:solidFill>
                <a:srgbClr val="262626"/>
              </a:solidFill>
            </a:endParaRPr>
          </a:p>
        </p:txBody>
      </p:sp>
      <p:sp>
        <p:nvSpPr>
          <p:cNvPr id="15364" name="Tytuł 1"/>
          <p:cNvSpPr>
            <a:spLocks/>
          </p:cNvSpPr>
          <p:nvPr/>
        </p:nvSpPr>
        <p:spPr bwMode="auto">
          <a:xfrm>
            <a:off x="296044" y="1412776"/>
            <a:ext cx="78486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accent1"/>
              </a:buClr>
              <a:defRPr/>
            </a:pPr>
            <a:endParaRPr lang="pl-PL" sz="1600" b="1" dirty="0"/>
          </a:p>
          <a:p>
            <a:pPr>
              <a:buClr>
                <a:schemeClr val="accent1"/>
              </a:buClr>
              <a:defRPr/>
            </a:pPr>
            <a:r>
              <a:rPr lang="pl-PL" sz="1800" b="1" dirty="0"/>
              <a:t>Podmiot powierzający wykonywanie pracy cudzoziemcowi, składając oświadczenie o powierzeniu wykonywania pracy cudzoziemcowi w celu wpisu do ewidencji oświadczeń, dołącza do oświadczenia:</a:t>
            </a:r>
          </a:p>
          <a:p>
            <a:pPr>
              <a:buClr>
                <a:schemeClr val="accent1"/>
              </a:buClr>
              <a:defRPr/>
            </a:pPr>
            <a:r>
              <a:rPr lang="pl-PL" sz="1800" dirty="0"/>
              <a:t>ważny dowód osobisty lub ważny dokument podróży – w przypadku, gdy podmiotem powierzającym wykonywanie pracy cudzoziemcowi jest osoba fizyczna,</a:t>
            </a:r>
          </a:p>
          <a:p>
            <a:pPr>
              <a:buClr>
                <a:schemeClr val="accent1"/>
              </a:buClr>
              <a:defRPr/>
            </a:pPr>
            <a:r>
              <a:rPr lang="pl-PL" sz="1800" dirty="0"/>
              <a:t>kopię wszystkich wypełnionych stron ważnego dokumentu podróży cudzoziemca, którego dotyczy wniosek. W przypadku, gdy cudzoziemiec nie przebywa na terytorium Rzeczypospolitej Polskiej – kopię stron dokumentu podróży z danymi osobowymi cudzoziemca,</a:t>
            </a:r>
          </a:p>
          <a:p>
            <a:pPr>
              <a:buClr>
                <a:schemeClr val="accent1"/>
              </a:buClr>
              <a:defRPr/>
            </a:pPr>
            <a:r>
              <a:rPr lang="pl-PL" sz="1800" dirty="0"/>
              <a:t>dowód uiszczonej wpłaty za złożenie oświadczenia (30,00zł),</a:t>
            </a:r>
          </a:p>
          <a:p>
            <a:pPr>
              <a:buClr>
                <a:schemeClr val="accent1"/>
              </a:buClr>
              <a:defRPr/>
            </a:pPr>
            <a:r>
              <a:rPr lang="pl-PL" sz="1800" dirty="0"/>
              <a:t>oświadczenie o niekaralności pracodawcy w związku z okolicznościami, </a:t>
            </a:r>
            <a:br>
              <a:rPr lang="pl-PL" sz="1800" dirty="0"/>
            </a:br>
            <a:r>
              <a:rPr lang="pl-PL" sz="1800" dirty="0"/>
              <a:t>o których mowa w art. 88z ust. 5 pkt 1–6 ustawy o promocji zatrudnienia i instytucjach rynku pracy.</a:t>
            </a:r>
          </a:p>
          <a:p>
            <a:pPr marL="0" indent="0" algn="ctr">
              <a:buClr>
                <a:schemeClr val="accent1"/>
              </a:buClr>
              <a:buNone/>
              <a:defRPr/>
            </a:pPr>
            <a:br>
              <a:rPr lang="pl-PL" sz="1800" b="1" dirty="0"/>
            </a:br>
            <a:r>
              <a:rPr lang="pl-PL" sz="1800" b="1" i="1" dirty="0"/>
              <a:t>Uwaga: oświadczenie o niekaralności podpisuje wyłącznie podmiot powierzający wykonywanie pracy.</a:t>
            </a:r>
            <a:endParaRPr lang="pl-PL" sz="1800" i="1" dirty="0"/>
          </a:p>
          <a:p>
            <a:pPr algn="ctr" eaLnBrk="1" hangingPunct="1">
              <a:spcBef>
                <a:spcPct val="0"/>
              </a:spcBef>
              <a:buClr>
                <a:schemeClr val="accent1"/>
              </a:buClr>
              <a:defRPr/>
            </a:pPr>
            <a:endParaRPr lang="pl-PL" sz="2400" dirty="0"/>
          </a:p>
        </p:txBody>
      </p:sp>
      <p:sp>
        <p:nvSpPr>
          <p:cNvPr id="16389" name="Tytuł 1"/>
          <p:cNvSpPr>
            <a:spLocks/>
          </p:cNvSpPr>
          <p:nvPr/>
        </p:nvSpPr>
        <p:spPr bwMode="auto">
          <a:xfrm>
            <a:off x="304800" y="4191000"/>
            <a:ext cx="7924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l-PL" altLang="pl-PL" sz="2400" b="1">
              <a:solidFill>
                <a:srgbClr val="26262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39BB568-8662-4AD8-8BBD-F7933C8B4812}"/>
              </a:ext>
            </a:extLst>
          </p:cNvPr>
          <p:cNvSpPr/>
          <p:nvPr/>
        </p:nvSpPr>
        <p:spPr>
          <a:xfrm>
            <a:off x="755576" y="1196752"/>
            <a:ext cx="7560840" cy="602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załatwienia sprawy: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7 dni 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odbiór: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oryginał oświadczenia odbierany osobiście lub przez osobę upoważnioną,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elektronicznie poprzez stronę praca.gov.pl.</a:t>
            </a:r>
          </a:p>
          <a:p>
            <a:pPr>
              <a:buClr>
                <a:schemeClr val="accent1"/>
              </a:buClr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postępowanie po otrzymaniu oświadczenia:</a:t>
            </a:r>
          </a:p>
          <a:p>
            <a:pPr marL="285750" lvl="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u="sng" dirty="0">
                <a:latin typeface="Calibri" panose="020F0502020204030204" pitchFamily="34" charset="0"/>
                <a:cs typeface="Calibri" panose="020F0502020204030204" pitchFamily="34" charset="0"/>
              </a:rPr>
              <a:t>cudzoziemiec nie przebywa w Polsce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pracodawca wysyła oświadczenie cudzoziemcowi, który w swoim kraju w polskiej placówce konsularnej ubiega się o wizę.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pl-PL" u="sng" dirty="0">
                <a:latin typeface="Calibri" panose="020F0502020204030204" pitchFamily="34" charset="0"/>
                <a:cs typeface="Calibri" panose="020F0502020204030204" pitchFamily="34" charset="0"/>
              </a:rPr>
              <a:t>cudzoziemiec przebywa w Polsce:  pracodawca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pisemnie powiadamia właściwy powiatowy urząd pracy o: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podjęciu pracy przez cudzoziemca najpóźniej w dniu rozpoczęcia pracy;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niepodjęciu pracy przez cudzoziemca w terminie 7 dni od daty rozpoczęcia pracy określonego w ewidencji oświadczeń.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chemeClr val="accent1"/>
              </a:buClr>
              <a:defRPr/>
            </a:pPr>
            <a:r>
              <a:rPr lang="pl-PL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Niedopełnienie obowiązku informowania o podjęciu lub niepodjęciu pracy przez cudzoziemca podlega karze grzywny.</a:t>
            </a:r>
            <a:endParaRPr lang="pl-PL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  <a:defRPr/>
            </a:pP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1B029746-0B77-4D2C-B467-7F6D2877BC22}"/>
              </a:ext>
            </a:extLst>
          </p:cNvPr>
          <p:cNvSpPr/>
          <p:nvPr/>
        </p:nvSpPr>
        <p:spPr>
          <a:xfrm>
            <a:off x="1187624" y="332656"/>
            <a:ext cx="552636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PROCEDURA UPROSZCZONA - OŚWIADCZENIOWA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86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/>
          </p:cNvSpPr>
          <p:nvPr/>
        </p:nvSpPr>
        <p:spPr bwMode="auto">
          <a:xfrm>
            <a:off x="399392" y="533399"/>
            <a:ext cx="72009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b="1" dirty="0"/>
              <a:t>Zezwolenie na pracę sezonową Typ „S”</a:t>
            </a:r>
            <a:endParaRPr lang="pl-PL" altLang="pl-PL" dirty="0"/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pl-PL" altLang="pl-PL" sz="4000" b="1" dirty="0">
                <a:solidFill>
                  <a:srgbClr val="262626"/>
                </a:solidFill>
              </a:rPr>
            </a:br>
            <a:endParaRPr lang="pl-PL" altLang="pl-PL" sz="4000" b="1" dirty="0">
              <a:solidFill>
                <a:srgbClr val="262626"/>
              </a:solidFill>
            </a:endParaRPr>
          </a:p>
        </p:txBody>
      </p:sp>
      <p:sp>
        <p:nvSpPr>
          <p:cNvPr id="19459" name="Rectangle 1029"/>
          <p:cNvSpPr>
            <a:spLocks noChangeArrowheads="1"/>
          </p:cNvSpPr>
          <p:nvPr/>
        </p:nvSpPr>
        <p:spPr bwMode="auto">
          <a:xfrm>
            <a:off x="187325" y="1008856"/>
            <a:ext cx="7625035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buClr>
                <a:schemeClr val="accent1"/>
              </a:buClr>
            </a:pPr>
            <a:endParaRPr lang="pl-PL" altLang="pl-PL" sz="1800" b="1" dirty="0"/>
          </a:p>
          <a:p>
            <a:pPr algn="just">
              <a:buClr>
                <a:schemeClr val="accent1"/>
              </a:buClr>
              <a:buNone/>
            </a:pPr>
            <a:r>
              <a:rPr lang="pl-PL" altLang="pl-PL" sz="1800" b="1" dirty="0"/>
              <a:t>Zezwolenie na pracę sezonową</a:t>
            </a:r>
            <a:r>
              <a:rPr lang="pl-PL" altLang="pl-PL" sz="1800" dirty="0"/>
              <a:t> może być wydane dla obywateli wszystkich państw spoza Unii Europejskiej i Europejskiego Obszaru Gospodarczego. Zezwolenie wydaje się, jeśli cudzoziemiec ma wykonywać pracę w zakresie działalności bezpośrednio związanych z:</a:t>
            </a:r>
          </a:p>
          <a:p>
            <a:pPr marL="285750" indent="-285750" algn="just">
              <a:buClr>
                <a:schemeClr val="accent1"/>
              </a:buClr>
            </a:pPr>
            <a:r>
              <a:rPr lang="pl-PL" altLang="pl-PL" sz="1800" dirty="0"/>
              <a:t>rolnictwem, </a:t>
            </a:r>
          </a:p>
          <a:p>
            <a:pPr marL="285750" indent="-285750" algn="just">
              <a:buClr>
                <a:schemeClr val="accent1"/>
              </a:buClr>
            </a:pPr>
            <a:r>
              <a:rPr lang="pl-PL" altLang="pl-PL" sz="1800" dirty="0"/>
              <a:t>leśnictwem,</a:t>
            </a:r>
          </a:p>
          <a:p>
            <a:pPr marL="285750" indent="-285750" algn="just">
              <a:buClr>
                <a:schemeClr val="accent1"/>
              </a:buClr>
            </a:pPr>
            <a:r>
              <a:rPr lang="pl-PL" altLang="pl-PL" sz="1800" dirty="0"/>
              <a:t>łowiectwem,</a:t>
            </a:r>
          </a:p>
          <a:p>
            <a:pPr marL="285750" indent="-285750" algn="just">
              <a:buClr>
                <a:schemeClr val="accent1"/>
              </a:buClr>
            </a:pPr>
            <a:r>
              <a:rPr lang="pl-PL" altLang="pl-PL" sz="1800" dirty="0"/>
              <a:t>rybactwem,</a:t>
            </a:r>
          </a:p>
          <a:p>
            <a:pPr algn="just">
              <a:buClr>
                <a:schemeClr val="accent1"/>
              </a:buClr>
              <a:buNone/>
            </a:pPr>
            <a:r>
              <a:rPr lang="pl-PL" altLang="pl-PL" sz="1800" dirty="0"/>
              <a:t>lub gastronomią (ruchome placówki gastronomiczne np. sprzedaż lodów ) i zakwaterowaniem (pola namiotowe i kempingi).</a:t>
            </a:r>
          </a:p>
          <a:p>
            <a:pPr marL="285750" indent="-285750" algn="just">
              <a:buClr>
                <a:schemeClr val="accent1"/>
              </a:buClr>
            </a:pPr>
            <a:endParaRPr lang="pl-PL" altLang="pl-PL" sz="1800" b="1" dirty="0"/>
          </a:p>
          <a:p>
            <a:pPr algn="just">
              <a:buClr>
                <a:schemeClr val="accent1"/>
              </a:buClr>
              <a:buNone/>
            </a:pPr>
            <a:r>
              <a:rPr lang="pl-PL" altLang="pl-PL" sz="1800" b="1" dirty="0"/>
              <a:t>Zezwolenie na pracę sezonową </a:t>
            </a:r>
            <a:r>
              <a:rPr lang="pl-PL" altLang="pl-PL" sz="1800" dirty="0"/>
              <a:t>wydaje starosta właściwy ze względu na siedzibę lub miejsce zamieszkania podmiotu powierzającego wykonywanie pracy cudzoziemcowi na okres nie dłuższy niż 9 miesięcy w roku kalendarzowym.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1129</Words>
  <Application>Microsoft Office PowerPoint</Application>
  <PresentationFormat>Pokaz na ekranie (4:3)</PresentationFormat>
  <Paragraphs>143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Faseta</vt:lpstr>
      <vt:lpstr>Prezentacja programu PowerPoint</vt:lpstr>
      <vt:lpstr>Prezentacja programu PowerPoint</vt:lpstr>
      <vt:lpstr>Prezentacja programu PowerPoint</vt:lpstr>
      <vt:lpstr>Dokumenty dopuszczające do rynku pracy: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2019-12-05T10:45:44Z</dcterms:modified>
</cp:coreProperties>
</file>