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81"/>
  </p:normalViewPr>
  <p:slideViewPr>
    <p:cSldViewPr snapToGrid="0" snapToObjects="1">
      <p:cViewPr varScale="1">
        <p:scale>
          <a:sx n="90" d="100"/>
          <a:sy n="90" d="100"/>
        </p:scale>
        <p:origin x="232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CD63A5-FF0D-A24B-8CBC-C8BC4B63C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10D3A18-601C-6843-9645-7FEA089C1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A17C5C6-BE0F-6A4F-89FD-C16F4BE48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7CDF-44B3-074C-8031-0CE42EFA896E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19774AD-D5F7-0540-9616-8698AA981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05E2B3E-DFCF-094A-B7CE-9BF63AE4C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E06A-806F-C645-B1D4-0C300A0CA7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06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D30882-E4C3-1442-B817-73DAC7567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3503E38-A3FD-F148-9C8D-AA2510035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F16E4E-DB51-5A4A-9DAC-43A7CE4AC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7CDF-44B3-074C-8031-0CE42EFA896E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351DE44-50FD-184C-B703-1BDEDBE41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CB28B0A-0CA9-FE46-A499-B0C063B96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E06A-806F-C645-B1D4-0C300A0CA7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463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FE56535-2D79-9D4F-B6EB-4DA4996CCB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436CF87-5B43-C04D-BE59-BB4F0DD2B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8C8346-4145-3444-999A-7491F16CC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7CDF-44B3-074C-8031-0CE42EFA896E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A4357B1-1760-4F41-B881-ED1019733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D8DD96-7B85-084F-81CA-AFB0E9283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E06A-806F-C645-B1D4-0C300A0CA7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683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AC8C05-12C5-2740-9506-DCC7931D6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A3505D-96AF-3640-80F0-A65E53812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9E192A-B707-5642-8210-902612D99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7CDF-44B3-074C-8031-0CE42EFA896E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18B3290-A4E5-ED40-AD69-68C018176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321E1F0-E566-E34A-8FE4-95AD249B0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E06A-806F-C645-B1D4-0C300A0CA7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647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7FC9DC-DB85-7F45-A216-40373F1E8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FEA4A34-D958-544D-9AAF-8A772B09A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DFA1699-3F6C-AB49-98A0-435C89F5A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7CDF-44B3-074C-8031-0CE42EFA896E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4A2DCA-1B3F-F74B-AC76-5F5041051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626F841-9D65-694B-8BC5-5E869C275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E06A-806F-C645-B1D4-0C300A0CA7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451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D4D1DA-1C93-D349-A08B-84A78D503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A0757D-2261-8342-B4D2-21DD666C3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189F42A-0723-5643-9896-703BED6F3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3FAC465-D98E-F34B-92F5-3E68E8793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7CDF-44B3-074C-8031-0CE42EFA896E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2C007BF-851A-834B-8B41-66C975A36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1166CD5-6F4E-3B4B-AE79-78FDDE5A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E06A-806F-C645-B1D4-0C300A0CA7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449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A371AF-8DB0-F245-90BF-4AA48C38E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B1C53E7-0465-1245-B159-AF29A9CA2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13A676F-5271-7340-A0D7-28A57475A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2E0AFC9-DA0D-8642-96F1-8583146511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322F48C-5DC5-664C-9242-2965C92FAE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A44E965-4205-9144-9978-1D793524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7CDF-44B3-074C-8031-0CE42EFA896E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28DDFFC-2760-0143-9E7F-37FC812E3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E74279B-8FDA-9A49-881E-EC1FA6C0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E06A-806F-C645-B1D4-0C300A0CA7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499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F6C8A9-303B-C341-B4DF-AF048E5A0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1AA6A94-91E5-8546-BD14-5182D5714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7CDF-44B3-074C-8031-0CE42EFA896E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57E243E-F74F-DF41-B0A2-8856F9B61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02C2C05-CA87-AE4B-8286-571E32FCC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E06A-806F-C645-B1D4-0C300A0CA7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170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BDA3D33-F25C-4845-84D0-4A4C2750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7CDF-44B3-074C-8031-0CE42EFA896E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F0815D4-C1D9-164A-BC73-0829A5CDE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AC618B8-A098-7D46-ABC4-7E2D57A2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E06A-806F-C645-B1D4-0C300A0CA7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54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C21B4F-B023-F040-9150-F4C7A4454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F7EAC3-F2FC-5945-AADF-8D29320F2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385706A-FDED-8D46-8B29-6B98E3C82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D3377DA-A5B9-9948-AA68-70407698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7CDF-44B3-074C-8031-0CE42EFA896E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7BBDF6D-D139-2C4C-936A-494566419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B2A2893-B3EA-9448-AD94-BEDED443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E06A-806F-C645-B1D4-0C300A0CA7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171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DADD5A-2882-5642-8820-027998B8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B1AB149-B3FB-0A49-93AE-7BF8469C0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4017E23-31DB-E04F-963A-D911F6858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A1856EA-A3C1-A346-A9A6-11145D0CC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7CDF-44B3-074C-8031-0CE42EFA896E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3102C89-EB30-414D-80EC-97550D9F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A235CF7-268D-2F4E-8CD9-153FEDFCC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E06A-806F-C645-B1D4-0C300A0CA7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42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AA311C8-0EA4-E344-A2AC-49DF5107B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0F25C73-F169-3040-A6AA-25A4FDCFF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7961E31-5882-CC49-9E65-ED76E33E1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D7CDF-44B3-074C-8031-0CE42EFA896E}" type="datetimeFigureOut">
              <a:rPr lang="pl-PL" smtClean="0"/>
              <a:t>29.06.2021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6D139EE-7D9F-9B40-8F65-B1C623416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856C0B1-26A8-1E44-8A74-5E130E847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E06A-806F-C645-B1D4-0C300A0CA7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547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05B24A-881A-F947-963A-2AC7810C2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850" y="2300288"/>
            <a:ext cx="10782300" cy="38576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SZKOLENIA JAKO ELEMENT WSPARCIA </a:t>
            </a:r>
            <a:br>
              <a:rPr lang="pl-PL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pl-PL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MAŁYCH I ŚREDNICH FIRM</a:t>
            </a:r>
            <a:br>
              <a:rPr lang="pl-PL" sz="4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pl-PL" sz="2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dofinansowanie szkoleń dla firm prowadzących działalność w Mrągowie</a:t>
            </a:r>
            <a:br>
              <a:rPr lang="pl-PL" sz="2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pl-PL" sz="2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prowadzący – Wojciech Zalewski, prezes Zarządu Fundacji Rozwoju Przedsiębiorczości w Ostródzie</a:t>
            </a:r>
            <a:endParaRPr lang="pl-PL" sz="4400" dirty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pSp>
        <p:nvGrpSpPr>
          <p:cNvPr id="12" name="Grupa 11">
            <a:extLst>
              <a:ext uri="{FF2B5EF4-FFF2-40B4-BE49-F238E27FC236}">
                <a16:creationId xmlns:a16="http://schemas.microsoft.com/office/drawing/2014/main" id="{53720397-ECEF-214B-87BE-D28CA36DEEE0}"/>
              </a:ext>
            </a:extLst>
          </p:cNvPr>
          <p:cNvGrpSpPr/>
          <p:nvPr/>
        </p:nvGrpSpPr>
        <p:grpSpPr>
          <a:xfrm>
            <a:off x="9659006" y="349086"/>
            <a:ext cx="1828144" cy="1679739"/>
            <a:chOff x="9448799" y="462454"/>
            <a:chExt cx="1124607" cy="945931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4B985324-B76F-4247-95FA-B6E7324E9050}"/>
                </a:ext>
              </a:extLst>
            </p:cNvPr>
            <p:cNvSpPr/>
            <p:nvPr/>
          </p:nvSpPr>
          <p:spPr>
            <a:xfrm>
              <a:off x="9448799" y="462454"/>
              <a:ext cx="1124607" cy="94593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1" name="Obraz 10">
              <a:extLst>
                <a:ext uri="{FF2B5EF4-FFF2-40B4-BE49-F238E27FC236}">
                  <a16:creationId xmlns:a16="http://schemas.microsoft.com/office/drawing/2014/main" id="{D76A85D7-36A2-8749-993A-5EC366532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534854" y="524639"/>
              <a:ext cx="952500" cy="863600"/>
            </a:xfrm>
            <a:prstGeom prst="rect">
              <a:avLst/>
            </a:prstGeom>
          </p:spPr>
        </p:pic>
      </p:grpSp>
      <p:pic>
        <p:nvPicPr>
          <p:cNvPr id="14" name="Obraz 13">
            <a:extLst>
              <a:ext uri="{FF2B5EF4-FFF2-40B4-BE49-F238E27FC236}">
                <a16:creationId xmlns:a16="http://schemas.microsoft.com/office/drawing/2014/main" id="{01B8DC6F-99FA-8746-869B-E43FB0650D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850" y="1129916"/>
            <a:ext cx="7282604" cy="7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79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05B24A-881A-F947-963A-2AC7810C2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7294" y="1277067"/>
            <a:ext cx="6672262" cy="11427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BAZA USŁUG ROZWOJOWYCH</a:t>
            </a:r>
          </a:p>
        </p:txBody>
      </p:sp>
      <p:grpSp>
        <p:nvGrpSpPr>
          <p:cNvPr id="12" name="Grupa 11">
            <a:extLst>
              <a:ext uri="{FF2B5EF4-FFF2-40B4-BE49-F238E27FC236}">
                <a16:creationId xmlns:a16="http://schemas.microsoft.com/office/drawing/2014/main" id="{53720397-ECEF-214B-87BE-D28CA36DEEE0}"/>
              </a:ext>
            </a:extLst>
          </p:cNvPr>
          <p:cNvGrpSpPr/>
          <p:nvPr/>
        </p:nvGrpSpPr>
        <p:grpSpPr>
          <a:xfrm>
            <a:off x="9659006" y="349087"/>
            <a:ext cx="842307" cy="756034"/>
            <a:chOff x="9448799" y="462454"/>
            <a:chExt cx="1124607" cy="945931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4B985324-B76F-4247-95FA-B6E7324E9050}"/>
                </a:ext>
              </a:extLst>
            </p:cNvPr>
            <p:cNvSpPr/>
            <p:nvPr/>
          </p:nvSpPr>
          <p:spPr>
            <a:xfrm>
              <a:off x="9448799" y="462454"/>
              <a:ext cx="1124607" cy="94593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1" name="Obraz 10">
              <a:extLst>
                <a:ext uri="{FF2B5EF4-FFF2-40B4-BE49-F238E27FC236}">
                  <a16:creationId xmlns:a16="http://schemas.microsoft.com/office/drawing/2014/main" id="{D76A85D7-36A2-8749-993A-5EC366532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534854" y="524639"/>
              <a:ext cx="952500" cy="863600"/>
            </a:xfrm>
            <a:prstGeom prst="rect">
              <a:avLst/>
            </a:prstGeom>
          </p:spPr>
        </p:pic>
      </p:grpSp>
      <p:pic>
        <p:nvPicPr>
          <p:cNvPr id="14" name="Obraz 13">
            <a:extLst>
              <a:ext uri="{FF2B5EF4-FFF2-40B4-BE49-F238E27FC236}">
                <a16:creationId xmlns:a16="http://schemas.microsoft.com/office/drawing/2014/main" id="{01B8DC6F-99FA-8746-869B-E43FB0650D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275" y="459511"/>
            <a:ext cx="3881438" cy="402946"/>
          </a:xfrm>
          <a:prstGeom prst="rect">
            <a:avLst/>
          </a:prstGeom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470EAF98-2459-854A-9022-45C84BB41145}"/>
              </a:ext>
            </a:extLst>
          </p:cNvPr>
          <p:cNvSpPr/>
          <p:nvPr/>
        </p:nvSpPr>
        <p:spPr>
          <a:xfrm>
            <a:off x="448537" y="1503629"/>
            <a:ext cx="11294925" cy="4962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3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KTO MOŻE UCZESTNICZYĆ:</a:t>
            </a:r>
            <a:endParaRPr lang="pl-PL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itchFamily="2" charset="2"/>
              <a:buChar char=""/>
            </a:pPr>
            <a:r>
              <a:rPr lang="pl-PL" sz="1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przedsiębiorstwa z sektora MŚP posiadające siedzibę, filię, delegaturę lub oddział na terenie województwa warmińsko – mazurskiego, prowadzące działalność gospodarczą na terenie województwa warmińsko – mazurskiego przez co najmniej 6 miesięcy przed otrzymaniem wsparcia w ramach projektu;</a:t>
            </a:r>
            <a:endParaRPr lang="pl-PL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itchFamily="2" charset="2"/>
              <a:buChar char=""/>
            </a:pPr>
            <a:r>
              <a:rPr lang="pl-PL" sz="1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wyłącznie pracownicy świadczący pracę na terenie województwa warmińsko – mazurskiego.</a:t>
            </a:r>
            <a:endParaRPr lang="pl-PL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Aby otrzymać dofinansowanie, należy złożyć dokumenty rekrutacyjne, wziąć udział w szkoleniu i złożyć wniosek w celu uzyskania refundacji aż do 80% wartości szkolenia.</a:t>
            </a:r>
            <a:endParaRPr lang="pl-PL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3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Aby uzyskać dofinansowanie w wysokości 80% wystarczy spełnić jeden z poniższych warunków:</a:t>
            </a:r>
            <a:endParaRPr lang="pl-PL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itchFamily="2" charset="2"/>
              <a:buChar char=""/>
            </a:pPr>
            <a:r>
              <a:rPr lang="pl-PL" sz="1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posiadanie statusu mikro- lub małego przedsiębiorcy;</a:t>
            </a:r>
            <a:endParaRPr lang="pl-PL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itchFamily="2" charset="2"/>
              <a:buChar char=""/>
            </a:pPr>
            <a:r>
              <a:rPr lang="pl-PL" sz="1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prowadzenie działalności gospodarczej na terenie miasta/miast średnich lub miasta/miast średnich tracących funkcje społeczno-gospodarcze (Bartoszyce, Kętrzyn, Lidzbark Warmiński, </a:t>
            </a:r>
            <a:r>
              <a:rPr lang="pl-PL" sz="13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Mrągowo</a:t>
            </a:r>
            <a:r>
              <a:rPr lang="pl-PL" sz="1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Szczytno, Braniewo, Działdowo, Elbląg, Iława, Ostróda, Ełk, Giżycko, Olecko, Pisz);</a:t>
            </a:r>
            <a:endParaRPr lang="pl-PL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itchFamily="2" charset="2"/>
              <a:buChar char=""/>
            </a:pPr>
            <a:r>
              <a:rPr lang="pl-PL" sz="1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objęcie usługami rozwojowymi własnych pracowników powyżej 50 roku życia i/lub pracowników o niskich kwalifikacjach;</a:t>
            </a:r>
            <a:endParaRPr lang="pl-PL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itchFamily="2" charset="2"/>
              <a:buChar char=""/>
            </a:pPr>
            <a:r>
              <a:rPr lang="pl-PL" sz="1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prowadzenie działalności przyczyniającej się do rozwoju inteligentnych specjalizacji województwa (w naszym województwie to ekonomia wody, meblarstwo i żywność wysokiej jakości);</a:t>
            </a:r>
            <a:endParaRPr lang="pl-PL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itchFamily="2" charset="2"/>
              <a:buChar char=""/>
            </a:pPr>
            <a:r>
              <a:rPr lang="pl-PL" sz="1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posiadanie statusu przedsiębiorstwa wysokiego wzrostu (firma odnotowała wzrost przychodów ze sprzedaży lub zatrudnienia na poziomie większym niż 20% średniorocznie</a:t>
            </a:r>
            <a:endParaRPr lang="pl-PL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itchFamily="2" charset="2"/>
              <a:buChar char=""/>
            </a:pPr>
            <a:r>
              <a:rPr lang="pl-PL" sz="1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okresie trzech kolejnych lat);</a:t>
            </a:r>
            <a:endParaRPr lang="pl-PL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itchFamily="2" charset="2"/>
              <a:buChar char=""/>
            </a:pPr>
            <a:r>
              <a:rPr lang="pl-PL" sz="1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korzystanie z usługi rozwojowej prowadzącej do zdobycia kwalifikacji lub walidacji o których mowa w art. 2 ustawy z dnia 22 grudnia 2015 r. o Zintegrowanym Systemie Kwalifikacji;</a:t>
            </a:r>
            <a:endParaRPr lang="pl-PL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itchFamily="2" charset="2"/>
              <a:buChar char=""/>
            </a:pPr>
            <a:r>
              <a:rPr lang="pl-PL" sz="1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uzyskanie wsparcia w postaci analizy potrzeb rozwojowych lub planów rozwoju w ramach Działania 2.2 PO WER.</a:t>
            </a:r>
            <a:endParaRPr lang="pl-PL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6967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298</Words>
  <Application>Microsoft Macintosh PowerPoint</Application>
  <PresentationFormat>Panoramiczny</PresentationFormat>
  <Paragraphs>15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Motyw pakietu Office</vt:lpstr>
      <vt:lpstr>SZKOLENIA JAKO ELEMENT WSPARCIA  MAŁYCH I ŚREDNICH FIRM dofinansowanie szkoleń dla firm prowadzących działalność w Mrągowie prowadzący – Wojciech Zalewski, prezes Zarządu Fundacji Rozwoju Przedsiębiorczości w Ostródzie</vt:lpstr>
      <vt:lpstr>BAZA USŁUG ROZWOJOWYCH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SZKOLENIA JAKO ELEMENT WSPARCIA MAŁYCH I ŚREDNICH FIRM</dc:title>
  <dc:creator>WZ</dc:creator>
  <cp:lastModifiedBy>WZ</cp:lastModifiedBy>
  <cp:revision>7</cp:revision>
  <dcterms:created xsi:type="dcterms:W3CDTF">2021-06-29T08:24:14Z</dcterms:created>
  <dcterms:modified xsi:type="dcterms:W3CDTF">2021-06-29T11:54:43Z</dcterms:modified>
</cp:coreProperties>
</file>