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419" r:id="rId6"/>
    <p:sldId id="448" r:id="rId7"/>
    <p:sldId id="435" r:id="rId8"/>
    <p:sldId id="434" r:id="rId9"/>
    <p:sldId id="432" r:id="rId10"/>
    <p:sldId id="430" r:id="rId11"/>
    <p:sldId id="450" r:id="rId12"/>
    <p:sldId id="454" r:id="rId13"/>
    <p:sldId id="442" r:id="rId14"/>
    <p:sldId id="451" r:id="rId15"/>
    <p:sldId id="452" r:id="rId16"/>
    <p:sldId id="453" r:id="rId17"/>
    <p:sldId id="447" r:id="rId18"/>
    <p:sldId id="413" r:id="rId19"/>
    <p:sldId id="449" r:id="rId20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444" autoAdjust="0"/>
  </p:normalViewPr>
  <p:slideViewPr>
    <p:cSldViewPr snapToGrid="0" snapToObjects="1" showGuides="1">
      <p:cViewPr varScale="1">
        <p:scale>
          <a:sx n="91" d="100"/>
          <a:sy n="91" d="100"/>
        </p:scale>
        <p:origin x="562" y="5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16.07.2020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16.07.2020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899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34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52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8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../word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velo.pl/artykul/124/miejsca-przyjazne-rowerzyst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jpg@01D629E1.8E5565B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../word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../word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../word/media/image4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../word/media/image40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../word/media/image40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../word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../word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../word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140810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3015762"/>
            <a:ext cx="6049108" cy="3235569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Pożyczki unijne oraz płynnościowa    dla przedsiębiorców, MŚP</a:t>
            </a:r>
          </a:p>
          <a:p>
            <a:pPr algn="r"/>
            <a:r>
              <a:rPr lang="pl-PL" sz="2400" b="1" dirty="0" smtClean="0">
                <a:latin typeface="+mj-lt"/>
              </a:rPr>
              <a:t> w tym Start-</a:t>
            </a:r>
            <a:r>
              <a:rPr lang="pl-PL" sz="2400" b="1" dirty="0" err="1" smtClean="0">
                <a:latin typeface="+mj-lt"/>
              </a:rPr>
              <a:t>upów</a:t>
            </a:r>
            <a:endParaRPr lang="pl-PL" sz="2400" b="1" dirty="0" smtClean="0">
              <a:latin typeface="+mj-lt"/>
            </a:endParaRP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„Przedsiębiorcze warmińsko-mazurskie”</a:t>
            </a:r>
          </a:p>
          <a:p>
            <a:pPr algn="r"/>
            <a:endParaRPr lang="pl-PL" sz="2400" b="1" dirty="0" smtClean="0"/>
          </a:p>
          <a:p>
            <a:pPr algn="r"/>
            <a:r>
              <a:rPr lang="pl-PL" sz="2400" b="1" dirty="0" smtClean="0">
                <a:latin typeface="+mj-lt"/>
              </a:rPr>
              <a:t> Urząd </a:t>
            </a:r>
            <a:r>
              <a:rPr lang="pl-PL" sz="2400" b="1" smtClean="0">
                <a:latin typeface="+mj-lt"/>
              </a:rPr>
              <a:t>Miasta </a:t>
            </a:r>
            <a:r>
              <a:rPr lang="pl-PL" sz="2400" b="1" smtClean="0">
                <a:latin typeface="+mj-lt"/>
              </a:rPr>
              <a:t>Mrągowo</a:t>
            </a:r>
            <a:r>
              <a:rPr lang="pl-PL" sz="2400" b="1" smtClean="0">
                <a:latin typeface="+mj-lt"/>
              </a:rPr>
              <a:t>, 16.07.2020 </a:t>
            </a:r>
            <a:r>
              <a:rPr lang="pl-PL" sz="2400" b="1" dirty="0" smtClean="0">
                <a:latin typeface="+mj-lt"/>
              </a:rPr>
              <a:t>r.</a:t>
            </a:r>
            <a:endParaRPr lang="pl-PL" sz="1400" b="1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8" y="194640"/>
            <a:ext cx="2490751" cy="4925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047"/>
            <a:ext cx="6032408" cy="4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85291" y="0"/>
            <a:ext cx="379339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Mikro</a:t>
            </a: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Małe</a:t>
            </a: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Średnie, w tym</a:t>
            </a: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3793395" y="1125867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4089961" y="765621"/>
            <a:ext cx="3334912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030048" y="1691200"/>
            <a:ext cx="3717563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oprocentowanie </a:t>
            </a:r>
            <a:r>
              <a:rPr lang="pl-PL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</a:t>
            </a:r>
            <a:r>
              <a:rPr lang="pl-PL" sz="1800" smtClean="0">
                <a:solidFill>
                  <a:srgbClr val="CF002B"/>
                </a:solidFill>
              </a:rPr>
              <a:t>0,15 </a:t>
            </a:r>
            <a:r>
              <a:rPr lang="pl-PL" sz="18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 Finansowanie do </a:t>
            </a:r>
            <a:r>
              <a:rPr lang="pl-PL" sz="1600" dirty="0">
                <a:solidFill>
                  <a:srgbClr val="CF002B"/>
                </a:solidFill>
              </a:rPr>
              <a:t>4</a:t>
            </a:r>
            <a:r>
              <a:rPr lang="pl-PL" sz="1600" dirty="0" smtClean="0">
                <a:solidFill>
                  <a:srgbClr val="CF002B"/>
                </a:solidFill>
              </a:rPr>
              <a:t>00 tyś. </a:t>
            </a:r>
            <a:r>
              <a:rPr lang="pl-PL" sz="1600" dirty="0" smtClean="0">
                <a:solidFill>
                  <a:srgbClr val="545454"/>
                </a:solidFill>
              </a:rPr>
              <a:t>zł</a:t>
            </a:r>
            <a:endParaRPr lang="pl-PL" sz="16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okres spłaty </a:t>
            </a:r>
            <a:r>
              <a:rPr lang="pl-PL" sz="1600" dirty="0">
                <a:solidFill>
                  <a:srgbClr val="CF002B"/>
                </a:solidFill>
              </a:rPr>
              <a:t>do </a:t>
            </a:r>
            <a:r>
              <a:rPr lang="pl-PL" sz="1600" dirty="0" smtClean="0">
                <a:solidFill>
                  <a:srgbClr val="CF002B"/>
                </a:solidFill>
              </a:rPr>
              <a:t>6 lat ( 72 m-</a:t>
            </a:r>
            <a:r>
              <a:rPr lang="pl-PL" sz="1600" dirty="0" err="1" smtClean="0">
                <a:solidFill>
                  <a:srgbClr val="CF002B"/>
                </a:solidFill>
              </a:rPr>
              <a:t>cy</a:t>
            </a:r>
            <a:r>
              <a:rPr lang="pl-PL" sz="1600" dirty="0" smtClean="0">
                <a:solidFill>
                  <a:srgbClr val="CF002B"/>
                </a:solidFill>
              </a:rPr>
              <a:t> )</a:t>
            </a:r>
            <a:endParaRPr lang="pl-PL" sz="16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karencja </a:t>
            </a:r>
            <a:r>
              <a:rPr lang="pl-PL" sz="1600" dirty="0">
                <a:solidFill>
                  <a:srgbClr val="545454"/>
                </a:solidFill>
              </a:rPr>
              <a:t>w </a:t>
            </a:r>
            <a:r>
              <a:rPr lang="pl-PL" sz="1600" dirty="0" smtClean="0">
                <a:solidFill>
                  <a:srgbClr val="545454"/>
                </a:solidFill>
              </a:rPr>
              <a:t>spłacie </a:t>
            </a:r>
            <a:r>
              <a:rPr lang="pl-PL" sz="1600" dirty="0">
                <a:solidFill>
                  <a:srgbClr val="CF002B"/>
                </a:solidFill>
              </a:rPr>
              <a:t>do </a:t>
            </a:r>
            <a:r>
              <a:rPr lang="pl-PL" sz="1600" dirty="0" smtClean="0">
                <a:solidFill>
                  <a:srgbClr val="CF002B"/>
                </a:solidFill>
              </a:rPr>
              <a:t>12 miesięcy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4089961" y="3756884"/>
            <a:ext cx="7755479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err="1" smtClean="0">
                <a:solidFill>
                  <a:srgbClr val="545454"/>
                </a:solidFill>
              </a:rPr>
              <a:t>minimis</a:t>
            </a:r>
            <a:r>
              <a:rPr lang="pl-PL" sz="1800" dirty="0" smtClean="0">
                <a:solidFill>
                  <a:srgbClr val="545454"/>
                </a:solidFill>
              </a:rPr>
              <a:t> i pomocy publicznej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wakacji kredytowych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23" name="Grafika 8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123800" y="465850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1862306" y="592686"/>
            <a:ext cx="752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rgbClr val="C20021"/>
                </a:solidFill>
                <a:ea typeface="+mj-ea"/>
                <a:cs typeface="+mj-cs"/>
              </a:rPr>
              <a:t>Pożyczka na Rozwój Turystyki</a:t>
            </a:r>
            <a:endParaRPr lang="pl-PL" sz="2400" b="1" dirty="0">
              <a:cs typeface="Arial"/>
              <a:sym typeface="Wingdings" panose="05000000000000000000" pitchFamily="2" charset="2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057" y="959722"/>
            <a:ext cx="2858947" cy="5143500"/>
          </a:xfrm>
          <a:prstGeom prst="rect">
            <a:avLst/>
          </a:prstGeom>
        </p:spPr>
      </p:pic>
      <p:grpSp>
        <p:nvGrpSpPr>
          <p:cNvPr id="19" name="Grupa 18"/>
          <p:cNvGrpSpPr/>
          <p:nvPr/>
        </p:nvGrpSpPr>
        <p:grpSpPr>
          <a:xfrm>
            <a:off x="1862305" y="1619682"/>
            <a:ext cx="2012596" cy="2416644"/>
            <a:chOff x="469647" y="2162411"/>
            <a:chExt cx="2076784" cy="3222192"/>
          </a:xfrm>
          <a:solidFill>
            <a:schemeClr val="tx2"/>
          </a:solidFill>
        </p:grpSpPr>
        <p:sp>
          <p:nvSpPr>
            <p:cNvPr id="8" name="Prostokąt 7"/>
            <p:cNvSpPr/>
            <p:nvPr/>
          </p:nvSpPr>
          <p:spPr>
            <a:xfrm>
              <a:off x="481657" y="2162411"/>
              <a:ext cx="2064774" cy="864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500" b="1" dirty="0">
                  <a:solidFill>
                    <a:srgbClr val="000000"/>
                  </a:solidFill>
                </a:rPr>
                <a:t>Kwota pożyczki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481657" y="3309237"/>
              <a:ext cx="2064774" cy="864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500" b="1" dirty="0">
                  <a:solidFill>
                    <a:srgbClr val="000000"/>
                  </a:solidFill>
                </a:rPr>
                <a:t>Okres finansowania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69647" y="4520603"/>
              <a:ext cx="2064774" cy="864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500" b="1" dirty="0">
                  <a:solidFill>
                    <a:srgbClr val="000000"/>
                  </a:solidFill>
                </a:rPr>
                <a:t>Dla kogo</a:t>
              </a: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1885249" y="2354865"/>
            <a:ext cx="5455035" cy="842059"/>
            <a:chOff x="481659" y="3166630"/>
            <a:chExt cx="7134482" cy="1122744"/>
          </a:xfrm>
        </p:grpSpPr>
        <p:cxnSp>
          <p:nvCxnSpPr>
            <p:cNvPr id="11" name="Łącznik prosty 10"/>
            <p:cNvCxnSpPr/>
            <p:nvPr/>
          </p:nvCxnSpPr>
          <p:spPr>
            <a:xfrm rot="5400000" flipH="1" flipV="1">
              <a:off x="4048899" y="-400610"/>
              <a:ext cx="0" cy="713447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5400000" flipH="1" flipV="1">
              <a:off x="4048902" y="722134"/>
              <a:ext cx="0" cy="713447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rostokąt 13"/>
          <p:cNvSpPr/>
          <p:nvPr/>
        </p:nvSpPr>
        <p:spPr>
          <a:xfrm>
            <a:off x="4049987" y="1638032"/>
            <a:ext cx="3238019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rgbClr val="000000"/>
                </a:solidFill>
              </a:rPr>
              <a:t>do 500 tys. zł </a:t>
            </a:r>
            <a:endParaRPr lang="pl-PL" sz="1400" dirty="0" smtClean="0">
              <a:solidFill>
                <a:srgbClr val="000000"/>
              </a:solidFill>
            </a:endParaRPr>
          </a:p>
          <a:p>
            <a:r>
              <a:rPr lang="pl-PL" sz="1400" dirty="0" smtClean="0">
                <a:solidFill>
                  <a:srgbClr val="000000"/>
                </a:solidFill>
              </a:rPr>
              <a:t>oprocentowanie </a:t>
            </a:r>
            <a:r>
              <a:rPr lang="pl-PL" sz="1400">
                <a:solidFill>
                  <a:srgbClr val="000000"/>
                </a:solidFill>
              </a:rPr>
              <a:t>1,84</a:t>
            </a:r>
            <a:r>
              <a:rPr lang="pl-PL" sz="1400" smtClean="0">
                <a:solidFill>
                  <a:srgbClr val="000000"/>
                </a:solidFill>
              </a:rPr>
              <a:t>%,  0,97 %                          </a:t>
            </a:r>
            <a:r>
              <a:rPr lang="pl-PL" sz="1400" dirty="0" smtClean="0">
                <a:solidFill>
                  <a:srgbClr val="000000"/>
                </a:solidFill>
              </a:rPr>
              <a:t>karencja do 6 m-</a:t>
            </a:r>
            <a:r>
              <a:rPr lang="pl-PL" sz="1400" dirty="0" err="1" smtClean="0">
                <a:solidFill>
                  <a:srgbClr val="000000"/>
                </a:solidFill>
              </a:rPr>
              <a:t>cy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634586" y="4170557"/>
            <a:ext cx="1548581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351" dirty="0">
              <a:solidFill>
                <a:schemeClr val="bg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964283" y="2481349"/>
            <a:ext cx="3302698" cy="8410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</a:rPr>
              <a:t>do 60 miesięcy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</a:rPr>
              <a:t>do 84 miesięcy – przy wsparciu powyżej 250 000 zł, gdy wydatki na roboty budowlane stanowią minimum 50% wartości pożyczki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100" dirty="0">
              <a:solidFill>
                <a:srgbClr val="00000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049987" y="4170557"/>
            <a:ext cx="3238019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35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2643" y="3203021"/>
            <a:ext cx="3844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3">
              <a:spcBef>
                <a:spcPct val="20000"/>
              </a:spcBef>
              <a:buClr>
                <a:srgbClr val="C20021"/>
              </a:buClr>
              <a:defRPr/>
            </a:pPr>
            <a:r>
              <a:rPr lang="pl-PL" sz="1200" kern="0" dirty="0">
                <a:solidFill>
                  <a:srgbClr val="000000"/>
                </a:solidFill>
              </a:rPr>
              <a:t>O wsparcie mogą ubiegać się mikro-, mali i średni przedsiębiorcy (MŚP). Inwestycja, którą dzięki pożyczce zostanie przez nich zrealizowana musi znajdować się na terenie Polski Wschodniej, tj. w województwie: lubelskim, podkarpackim, podlaskim, świętokrzyskim, warmińsko-mazurskim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862306" y="4439131"/>
            <a:ext cx="2000957" cy="6480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b="1" dirty="0">
                <a:solidFill>
                  <a:srgbClr val="000000"/>
                </a:solidFill>
              </a:rPr>
              <a:t>Preferencje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1885250" y="4339900"/>
            <a:ext cx="555035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3955683" y="4389438"/>
            <a:ext cx="3699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20021"/>
              </a:buClr>
            </a:pPr>
            <a:r>
              <a:rPr lang="pl-PL" sz="1200" dirty="0">
                <a:solidFill>
                  <a:srgbClr val="000000"/>
                </a:solidFill>
              </a:rPr>
              <a:t>niższe oprocentowanie  0,97% oraz brak wymaganego wkładu własnego będą oferowane:</a:t>
            </a:r>
          </a:p>
          <a:p>
            <a:pPr marL="214308" indent="-214308">
              <a:buClr>
                <a:srgbClr val="C2002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obiektom posiadającym status </a:t>
            </a:r>
            <a:r>
              <a:rPr lang="pl-PL" sz="1200" dirty="0">
                <a:solidFill>
                  <a:srgbClr val="000000"/>
                </a:solidFill>
                <a:hlinkClick r:id="rId3" tooltip="Miejsca Przyjazne Rowerzystom"/>
              </a:rPr>
              <a:t>Miejsca Przyjaznego Rowerzystom</a:t>
            </a:r>
            <a:r>
              <a:rPr lang="pl-PL" sz="1200" dirty="0">
                <a:solidFill>
                  <a:srgbClr val="000000"/>
                </a:solidFill>
              </a:rPr>
              <a:t> w ramach Wschodniego Szlaku Rowerowego Green </a:t>
            </a:r>
            <a:r>
              <a:rPr lang="pl-PL" sz="1200" dirty="0" err="1">
                <a:solidFill>
                  <a:srgbClr val="000000"/>
                </a:solidFill>
              </a:rPr>
              <a:t>Velo</a:t>
            </a:r>
            <a:r>
              <a:rPr lang="pl-PL" sz="1200" dirty="0">
                <a:solidFill>
                  <a:srgbClr val="000000"/>
                </a:solidFill>
              </a:rPr>
              <a:t>;</a:t>
            </a:r>
          </a:p>
          <a:p>
            <a:pPr marL="214308" indent="-214308">
              <a:buClr>
                <a:srgbClr val="C20021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0000"/>
                </a:solidFill>
              </a:rPr>
              <a:t>MŚP prowadzącym działalność nie dłużej niż 2 lata –Start </a:t>
            </a:r>
            <a:r>
              <a:rPr lang="pl-PL" sz="1200" dirty="0" err="1">
                <a:solidFill>
                  <a:srgbClr val="000000"/>
                </a:solidFill>
              </a:rPr>
              <a:t>Upy</a:t>
            </a:r>
            <a:endParaRPr lang="pl-PL" sz="1200" dirty="0">
              <a:solidFill>
                <a:srgbClr val="000000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58" y="493456"/>
            <a:ext cx="1871348" cy="540000"/>
          </a:xfrm>
          <a:prstGeom prst="rect">
            <a:avLst/>
          </a:prstGeom>
        </p:spPr>
      </p:pic>
      <p:pic>
        <p:nvPicPr>
          <p:cNvPr id="1025" name="Obraz 1" descr="ANIAS:Users:anias:Desktop:mac_ania:ANIAS:ANIAS:1_klienci:bgk:2014:projekt:stopka @:tlo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7200"/>
            <a:ext cx="1477963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1723986" y="383424"/>
            <a:ext cx="7525459" cy="531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Kto udziela Pożyczek na Rozwój Turystyki?</a:t>
            </a:r>
            <a:b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051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1860020" y="1829981"/>
            <a:ext cx="7745333" cy="2421011"/>
            <a:chOff x="393864" y="2894990"/>
            <a:chExt cx="10327111" cy="3228015"/>
          </a:xfrm>
        </p:grpSpPr>
        <p:sp>
          <p:nvSpPr>
            <p:cNvPr id="5" name="Prostokąt 4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endParaRPr lang="pl-PL" sz="13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endParaRPr lang="pl-PL" sz="13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endParaRPr lang="pl-PL" sz="13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endParaRPr lang="pl-PL" sz="13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8753312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endParaRPr lang="pl-PL" sz="13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81656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578372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675088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6764950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8869078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6" name="Łącznik prosty 15"/>
            <p:cNvCxnSpPr/>
            <p:nvPr/>
          </p:nvCxnSpPr>
          <p:spPr>
            <a:xfrm>
              <a:off x="2287705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4297702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487806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8637096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rostokąt 1"/>
          <p:cNvSpPr/>
          <p:nvPr/>
        </p:nvSpPr>
        <p:spPr>
          <a:xfrm>
            <a:off x="1799169" y="3128923"/>
            <a:ext cx="1567397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pl-PL" sz="1200" i="1" dirty="0">
                <a:solidFill>
                  <a:schemeClr val="tx1">
                    <a:lumMod val="75000"/>
                  </a:schemeClr>
                </a:solidFill>
              </a:rPr>
              <a:t>Województwo lubelskie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900"/>
              </a:spcBef>
            </a:pPr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Lubelska Fundacja Rozwoju 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057" y="2533564"/>
            <a:ext cx="1353619" cy="45314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574424" y="3082755"/>
            <a:ext cx="1320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</a:schemeClr>
                </a:solidFill>
              </a:rPr>
              <a:t>Województwo podkarpackie</a:t>
            </a:r>
          </a:p>
          <a:p>
            <a:endParaRPr lang="pl-PL" sz="1200" dirty="0"/>
          </a:p>
          <a:p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Agencja Rozwoju Regionalnego „MARR” S.A</a:t>
            </a:r>
          </a:p>
          <a:p>
            <a:endParaRPr lang="pl-PL" sz="12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91" y="2461107"/>
            <a:ext cx="1292663" cy="6011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905179" y="3076172"/>
            <a:ext cx="144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20021"/>
              </a:buClr>
            </a:pPr>
            <a:r>
              <a:rPr lang="pl-PL" sz="1200" i="1" dirty="0">
                <a:solidFill>
                  <a:schemeClr val="tx1">
                    <a:lumMod val="75000"/>
                  </a:schemeClr>
                </a:solidFill>
              </a:rPr>
              <a:t>Województwo świętokrzyskie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427120" y="3089051"/>
            <a:ext cx="1530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20021"/>
              </a:buClr>
            </a:pPr>
            <a:r>
              <a:rPr lang="pl-PL" sz="1200" i="1" dirty="0">
                <a:solidFill>
                  <a:schemeClr val="tx1">
                    <a:lumMod val="75000"/>
                  </a:schemeClr>
                </a:solidFill>
              </a:rPr>
              <a:t>Województwo warmińsko-mazurskie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8162629" y="3109729"/>
            <a:ext cx="138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20021"/>
              </a:buClr>
            </a:pPr>
            <a:r>
              <a:rPr lang="pl-PL" sz="1200" i="1" dirty="0">
                <a:solidFill>
                  <a:schemeClr val="tx1">
                    <a:lumMod val="75000"/>
                  </a:schemeClr>
                </a:solidFill>
              </a:rPr>
              <a:t>Województwo podlaskie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860020" y="1170151"/>
            <a:ext cx="8337841" cy="5098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1" b="1" dirty="0">
                <a:solidFill>
                  <a:schemeClr val="bg1"/>
                </a:solidFill>
              </a:rPr>
              <a:t>Instytucje finansujące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71" y="2533563"/>
            <a:ext cx="973946" cy="39600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4943245" y="3639884"/>
            <a:ext cx="1527314" cy="830997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Krajowe Stowarzyszenie </a:t>
            </a:r>
            <a:br>
              <a:rPr lang="pl-PL" sz="12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Wspierania Przedsiębiorczości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801" y="2576549"/>
            <a:ext cx="1107693" cy="360000"/>
          </a:xfrm>
          <a:prstGeom prst="rect">
            <a:avLst/>
          </a:prstGeom>
        </p:spPr>
      </p:pic>
      <p:sp>
        <p:nvSpPr>
          <p:cNvPr id="29" name="Prostokąt 28"/>
          <p:cNvSpPr/>
          <p:nvPr/>
        </p:nvSpPr>
        <p:spPr>
          <a:xfrm>
            <a:off x="6514003" y="3639884"/>
            <a:ext cx="160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Działdowska Agencja Rozwoju S.A. </a:t>
            </a: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470" y="2533563"/>
            <a:ext cx="1524132" cy="480102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>
            <a:off x="8262130" y="3639885"/>
            <a:ext cx="1545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Fundusz Wschodni Sp. z o.o.</a:t>
            </a:r>
          </a:p>
        </p:txBody>
      </p:sp>
    </p:spTree>
    <p:extLst>
      <p:ext uri="{BB962C8B-B14F-4D97-AF65-F5344CB8AC3E}">
        <p14:creationId xmlns:p14="http://schemas.microsoft.com/office/powerpoint/2010/main" val="42702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0" y="8164"/>
            <a:ext cx="3989744" cy="6498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publiczno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14" name="Grafika 8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469784" y="446766"/>
            <a:ext cx="289148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-996647" y="-25322"/>
            <a:ext cx="6510786" cy="769435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ostokąt 32"/>
          <p:cNvSpPr/>
          <p:nvPr/>
        </p:nvSpPr>
        <p:spPr>
          <a:xfrm>
            <a:off x="481656" y="647988"/>
            <a:ext cx="452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Czym są pożyczki unijne?</a:t>
            </a:r>
            <a:endParaRPr lang="pl-PL" sz="2400" b="1" dirty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0427" y="2775258"/>
            <a:ext cx="4865465" cy="30188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defTabSz="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Pożyczki unijne są alternatywą dla dotacji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Pożyczki unijne zasilają nie tylko </a:t>
            </a: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biznes,</a:t>
            </a:r>
            <a:b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ale </a:t>
            </a: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także finansują inwestycje związane</a:t>
            </a:r>
            <a:br>
              <a:rPr lang="pl-PL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przedsiębiorstwach, wielorodzinnych budynkach </a:t>
            </a: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mieszkalnych i </a:t>
            </a: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sektorze </a:t>
            </a: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publicznym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1" y="6634756"/>
            <a:ext cx="1281385" cy="13847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6450656" y="647988"/>
            <a:ext cx="452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Dlaczego warto?</a:t>
            </a:r>
            <a:endParaRPr lang="pl-PL" sz="2400" b="1" dirty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450656" y="2749859"/>
            <a:ext cx="5260931" cy="2584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defTabSz="45720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Dostępność na rynku przez różne Instytucje Finansujące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Niskie </a:t>
            </a: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oprocentowanie, brak dodatkowych opłat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kern="0" dirty="0">
                <a:solidFill>
                  <a:schemeClr val="tx1">
                    <a:lumMod val="75000"/>
                  </a:schemeClr>
                </a:solidFill>
              </a:rPr>
              <a:t>Uzupełnienie oferty </a:t>
            </a: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proponowanej przez</a:t>
            </a:r>
            <a:b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banki komercyjne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kern="0" dirty="0" smtClean="0">
                <a:solidFill>
                  <a:schemeClr val="tx1">
                    <a:lumMod val="75000"/>
                  </a:schemeClr>
                </a:solidFill>
              </a:rPr>
              <a:t>Formalności sprowadzone do niezbędnego minimum.</a:t>
            </a:r>
            <a:endParaRPr lang="pl-PL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763814" y="1777235"/>
            <a:ext cx="495538" cy="484275"/>
            <a:chOff x="16192500" y="1981200"/>
            <a:chExt cx="558800" cy="546100"/>
          </a:xfrm>
          <a:solidFill>
            <a:schemeClr val="tx2"/>
          </a:solidFill>
        </p:grpSpPr>
        <p:sp>
          <p:nvSpPr>
            <p:cNvPr id="36" name="Freeform 166"/>
            <p:cNvSpPr>
              <a:spLocks noEditPoints="1"/>
            </p:cNvSpPr>
            <p:nvPr/>
          </p:nvSpPr>
          <p:spPr bwMode="auto">
            <a:xfrm>
              <a:off x="16246475" y="2057400"/>
              <a:ext cx="449263" cy="393700"/>
            </a:xfrm>
            <a:custGeom>
              <a:avLst/>
              <a:gdLst>
                <a:gd name="T0" fmla="*/ 262 w 283"/>
                <a:gd name="T1" fmla="*/ 248 h 248"/>
                <a:gd name="T2" fmla="*/ 22 w 283"/>
                <a:gd name="T3" fmla="*/ 248 h 248"/>
                <a:gd name="T4" fmla="*/ 18 w 283"/>
                <a:gd name="T5" fmla="*/ 248 h 248"/>
                <a:gd name="T6" fmla="*/ 13 w 283"/>
                <a:gd name="T7" fmla="*/ 246 h 248"/>
                <a:gd name="T8" fmla="*/ 9 w 283"/>
                <a:gd name="T9" fmla="*/ 244 h 248"/>
                <a:gd name="T10" fmla="*/ 6 w 283"/>
                <a:gd name="T11" fmla="*/ 240 h 248"/>
                <a:gd name="T12" fmla="*/ 1 w 283"/>
                <a:gd name="T13" fmla="*/ 232 h 248"/>
                <a:gd name="T14" fmla="*/ 0 w 283"/>
                <a:gd name="T15" fmla="*/ 223 h 248"/>
                <a:gd name="T16" fmla="*/ 36 w 283"/>
                <a:gd name="T17" fmla="*/ 22 h 248"/>
                <a:gd name="T18" fmla="*/ 40 w 283"/>
                <a:gd name="T19" fmla="*/ 11 h 248"/>
                <a:gd name="T20" fmla="*/ 50 w 283"/>
                <a:gd name="T21" fmla="*/ 3 h 248"/>
                <a:gd name="T22" fmla="*/ 62 w 283"/>
                <a:gd name="T23" fmla="*/ 0 h 248"/>
                <a:gd name="T24" fmla="*/ 222 w 283"/>
                <a:gd name="T25" fmla="*/ 0 h 248"/>
                <a:gd name="T26" fmla="*/ 234 w 283"/>
                <a:gd name="T27" fmla="*/ 3 h 248"/>
                <a:gd name="T28" fmla="*/ 244 w 283"/>
                <a:gd name="T29" fmla="*/ 11 h 248"/>
                <a:gd name="T30" fmla="*/ 249 w 283"/>
                <a:gd name="T31" fmla="*/ 22 h 248"/>
                <a:gd name="T32" fmla="*/ 283 w 283"/>
                <a:gd name="T33" fmla="*/ 223 h 248"/>
                <a:gd name="T34" fmla="*/ 282 w 283"/>
                <a:gd name="T35" fmla="*/ 232 h 248"/>
                <a:gd name="T36" fmla="*/ 279 w 283"/>
                <a:gd name="T37" fmla="*/ 240 h 248"/>
                <a:gd name="T38" fmla="*/ 275 w 283"/>
                <a:gd name="T39" fmla="*/ 244 h 248"/>
                <a:gd name="T40" fmla="*/ 272 w 283"/>
                <a:gd name="T41" fmla="*/ 246 h 248"/>
                <a:gd name="T42" fmla="*/ 267 w 283"/>
                <a:gd name="T43" fmla="*/ 248 h 248"/>
                <a:gd name="T44" fmla="*/ 262 w 283"/>
                <a:gd name="T45" fmla="*/ 248 h 248"/>
                <a:gd name="T46" fmla="*/ 62 w 283"/>
                <a:gd name="T47" fmla="*/ 16 h 248"/>
                <a:gd name="T48" fmla="*/ 58 w 283"/>
                <a:gd name="T49" fmla="*/ 17 h 248"/>
                <a:gd name="T50" fmla="*/ 55 w 283"/>
                <a:gd name="T51" fmla="*/ 19 h 248"/>
                <a:gd name="T52" fmla="*/ 52 w 283"/>
                <a:gd name="T53" fmla="*/ 22 h 248"/>
                <a:gd name="T54" fmla="*/ 51 w 283"/>
                <a:gd name="T55" fmla="*/ 25 h 248"/>
                <a:gd name="T56" fmla="*/ 17 w 283"/>
                <a:gd name="T57" fmla="*/ 225 h 248"/>
                <a:gd name="T58" fmla="*/ 17 w 283"/>
                <a:gd name="T59" fmla="*/ 229 h 248"/>
                <a:gd name="T60" fmla="*/ 18 w 283"/>
                <a:gd name="T61" fmla="*/ 230 h 248"/>
                <a:gd name="T62" fmla="*/ 20 w 283"/>
                <a:gd name="T63" fmla="*/ 232 h 248"/>
                <a:gd name="T64" fmla="*/ 22 w 283"/>
                <a:gd name="T65" fmla="*/ 232 h 248"/>
                <a:gd name="T66" fmla="*/ 262 w 283"/>
                <a:gd name="T67" fmla="*/ 232 h 248"/>
                <a:gd name="T68" fmla="*/ 264 w 283"/>
                <a:gd name="T69" fmla="*/ 232 h 248"/>
                <a:gd name="T70" fmla="*/ 266 w 283"/>
                <a:gd name="T71" fmla="*/ 230 h 248"/>
                <a:gd name="T72" fmla="*/ 267 w 283"/>
                <a:gd name="T73" fmla="*/ 229 h 248"/>
                <a:gd name="T74" fmla="*/ 267 w 283"/>
                <a:gd name="T75" fmla="*/ 225 h 248"/>
                <a:gd name="T76" fmla="*/ 233 w 283"/>
                <a:gd name="T77" fmla="*/ 25 h 248"/>
                <a:gd name="T78" fmla="*/ 232 w 283"/>
                <a:gd name="T79" fmla="*/ 22 h 248"/>
                <a:gd name="T80" fmla="*/ 229 w 283"/>
                <a:gd name="T81" fmla="*/ 19 h 248"/>
                <a:gd name="T82" fmla="*/ 225 w 283"/>
                <a:gd name="T83" fmla="*/ 17 h 248"/>
                <a:gd name="T84" fmla="*/ 222 w 283"/>
                <a:gd name="T85" fmla="*/ 16 h 248"/>
                <a:gd name="T86" fmla="*/ 62 w 283"/>
                <a:gd name="T87" fmla="*/ 1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3" h="248">
                  <a:moveTo>
                    <a:pt x="262" y="248"/>
                  </a:moveTo>
                  <a:lnTo>
                    <a:pt x="22" y="248"/>
                  </a:lnTo>
                  <a:lnTo>
                    <a:pt x="18" y="248"/>
                  </a:lnTo>
                  <a:lnTo>
                    <a:pt x="13" y="246"/>
                  </a:lnTo>
                  <a:lnTo>
                    <a:pt x="9" y="244"/>
                  </a:lnTo>
                  <a:lnTo>
                    <a:pt x="6" y="240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36" y="22"/>
                  </a:lnTo>
                  <a:lnTo>
                    <a:pt x="40" y="11"/>
                  </a:lnTo>
                  <a:lnTo>
                    <a:pt x="50" y="3"/>
                  </a:lnTo>
                  <a:lnTo>
                    <a:pt x="62" y="0"/>
                  </a:lnTo>
                  <a:lnTo>
                    <a:pt x="222" y="0"/>
                  </a:lnTo>
                  <a:lnTo>
                    <a:pt x="234" y="3"/>
                  </a:lnTo>
                  <a:lnTo>
                    <a:pt x="244" y="11"/>
                  </a:lnTo>
                  <a:lnTo>
                    <a:pt x="249" y="22"/>
                  </a:lnTo>
                  <a:lnTo>
                    <a:pt x="283" y="223"/>
                  </a:lnTo>
                  <a:lnTo>
                    <a:pt x="282" y="232"/>
                  </a:lnTo>
                  <a:lnTo>
                    <a:pt x="279" y="240"/>
                  </a:lnTo>
                  <a:lnTo>
                    <a:pt x="275" y="244"/>
                  </a:lnTo>
                  <a:lnTo>
                    <a:pt x="272" y="246"/>
                  </a:lnTo>
                  <a:lnTo>
                    <a:pt x="267" y="248"/>
                  </a:lnTo>
                  <a:lnTo>
                    <a:pt x="262" y="248"/>
                  </a:lnTo>
                  <a:close/>
                  <a:moveTo>
                    <a:pt x="62" y="16"/>
                  </a:moveTo>
                  <a:lnTo>
                    <a:pt x="58" y="17"/>
                  </a:lnTo>
                  <a:lnTo>
                    <a:pt x="55" y="19"/>
                  </a:lnTo>
                  <a:lnTo>
                    <a:pt x="52" y="22"/>
                  </a:lnTo>
                  <a:lnTo>
                    <a:pt x="51" y="25"/>
                  </a:lnTo>
                  <a:lnTo>
                    <a:pt x="17" y="225"/>
                  </a:lnTo>
                  <a:lnTo>
                    <a:pt x="17" y="229"/>
                  </a:lnTo>
                  <a:lnTo>
                    <a:pt x="18" y="230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62" y="232"/>
                  </a:lnTo>
                  <a:lnTo>
                    <a:pt x="264" y="232"/>
                  </a:lnTo>
                  <a:lnTo>
                    <a:pt x="266" y="230"/>
                  </a:lnTo>
                  <a:lnTo>
                    <a:pt x="267" y="229"/>
                  </a:lnTo>
                  <a:lnTo>
                    <a:pt x="267" y="225"/>
                  </a:lnTo>
                  <a:lnTo>
                    <a:pt x="233" y="25"/>
                  </a:lnTo>
                  <a:lnTo>
                    <a:pt x="232" y="22"/>
                  </a:lnTo>
                  <a:lnTo>
                    <a:pt x="229" y="19"/>
                  </a:lnTo>
                  <a:lnTo>
                    <a:pt x="225" y="17"/>
                  </a:lnTo>
                  <a:lnTo>
                    <a:pt x="222" y="16"/>
                  </a:lnTo>
                  <a:lnTo>
                    <a:pt x="6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7"/>
            <p:cNvSpPr>
              <a:spLocks/>
            </p:cNvSpPr>
            <p:nvPr/>
          </p:nvSpPr>
          <p:spPr bwMode="auto">
            <a:xfrm>
              <a:off x="16319500" y="2120900"/>
              <a:ext cx="304800" cy="279400"/>
            </a:xfrm>
            <a:custGeom>
              <a:avLst/>
              <a:gdLst>
                <a:gd name="T0" fmla="*/ 144 w 192"/>
                <a:gd name="T1" fmla="*/ 176 h 176"/>
                <a:gd name="T2" fmla="*/ 48 w 192"/>
                <a:gd name="T3" fmla="*/ 176 h 176"/>
                <a:gd name="T4" fmla="*/ 45 w 192"/>
                <a:gd name="T5" fmla="*/ 176 h 176"/>
                <a:gd name="T6" fmla="*/ 42 w 192"/>
                <a:gd name="T7" fmla="*/ 174 h 176"/>
                <a:gd name="T8" fmla="*/ 40 w 192"/>
                <a:gd name="T9" fmla="*/ 170 h 176"/>
                <a:gd name="T10" fmla="*/ 36 w 192"/>
                <a:gd name="T11" fmla="*/ 165 h 176"/>
                <a:gd name="T12" fmla="*/ 30 w 192"/>
                <a:gd name="T13" fmla="*/ 158 h 176"/>
                <a:gd name="T14" fmla="*/ 19 w 192"/>
                <a:gd name="T15" fmla="*/ 154 h 176"/>
                <a:gd name="T16" fmla="*/ 7 w 192"/>
                <a:gd name="T17" fmla="*/ 152 h 176"/>
                <a:gd name="T18" fmla="*/ 4 w 192"/>
                <a:gd name="T19" fmla="*/ 151 h 176"/>
                <a:gd name="T20" fmla="*/ 2 w 192"/>
                <a:gd name="T21" fmla="*/ 149 h 176"/>
                <a:gd name="T22" fmla="*/ 1 w 192"/>
                <a:gd name="T23" fmla="*/ 147 h 176"/>
                <a:gd name="T24" fmla="*/ 0 w 192"/>
                <a:gd name="T25" fmla="*/ 143 h 176"/>
                <a:gd name="T26" fmla="*/ 16 w 192"/>
                <a:gd name="T27" fmla="*/ 7 h 176"/>
                <a:gd name="T28" fmla="*/ 17 w 192"/>
                <a:gd name="T29" fmla="*/ 5 h 176"/>
                <a:gd name="T30" fmla="*/ 19 w 192"/>
                <a:gd name="T31" fmla="*/ 1 h 176"/>
                <a:gd name="T32" fmla="*/ 22 w 192"/>
                <a:gd name="T33" fmla="*/ 0 h 176"/>
                <a:gd name="T34" fmla="*/ 25 w 192"/>
                <a:gd name="T35" fmla="*/ 0 h 176"/>
                <a:gd name="T36" fmla="*/ 28 w 192"/>
                <a:gd name="T37" fmla="*/ 1 h 176"/>
                <a:gd name="T38" fmla="*/ 31 w 192"/>
                <a:gd name="T39" fmla="*/ 3 h 176"/>
                <a:gd name="T40" fmla="*/ 32 w 192"/>
                <a:gd name="T41" fmla="*/ 6 h 176"/>
                <a:gd name="T42" fmla="*/ 32 w 192"/>
                <a:gd name="T43" fmla="*/ 9 h 176"/>
                <a:gd name="T44" fmla="*/ 17 w 192"/>
                <a:gd name="T45" fmla="*/ 137 h 176"/>
                <a:gd name="T46" fmla="*/ 32 w 192"/>
                <a:gd name="T47" fmla="*/ 142 h 176"/>
                <a:gd name="T48" fmla="*/ 45 w 192"/>
                <a:gd name="T49" fmla="*/ 150 h 176"/>
                <a:gd name="T50" fmla="*/ 53 w 192"/>
                <a:gd name="T51" fmla="*/ 160 h 176"/>
                <a:gd name="T52" fmla="*/ 138 w 192"/>
                <a:gd name="T53" fmla="*/ 160 h 176"/>
                <a:gd name="T54" fmla="*/ 147 w 192"/>
                <a:gd name="T55" fmla="*/ 150 h 176"/>
                <a:gd name="T56" fmla="*/ 160 w 192"/>
                <a:gd name="T57" fmla="*/ 142 h 176"/>
                <a:gd name="T58" fmla="*/ 175 w 192"/>
                <a:gd name="T59" fmla="*/ 137 h 176"/>
                <a:gd name="T60" fmla="*/ 160 w 192"/>
                <a:gd name="T61" fmla="*/ 9 h 176"/>
                <a:gd name="T62" fmla="*/ 160 w 192"/>
                <a:gd name="T63" fmla="*/ 6 h 176"/>
                <a:gd name="T64" fmla="*/ 162 w 192"/>
                <a:gd name="T65" fmla="*/ 3 h 176"/>
                <a:gd name="T66" fmla="*/ 164 w 192"/>
                <a:gd name="T67" fmla="*/ 1 h 176"/>
                <a:gd name="T68" fmla="*/ 167 w 192"/>
                <a:gd name="T69" fmla="*/ 0 h 176"/>
                <a:gd name="T70" fmla="*/ 171 w 192"/>
                <a:gd name="T71" fmla="*/ 0 h 176"/>
                <a:gd name="T72" fmla="*/ 173 w 192"/>
                <a:gd name="T73" fmla="*/ 1 h 176"/>
                <a:gd name="T74" fmla="*/ 175 w 192"/>
                <a:gd name="T75" fmla="*/ 5 h 176"/>
                <a:gd name="T76" fmla="*/ 176 w 192"/>
                <a:gd name="T77" fmla="*/ 7 h 176"/>
                <a:gd name="T78" fmla="*/ 192 w 192"/>
                <a:gd name="T79" fmla="*/ 143 h 176"/>
                <a:gd name="T80" fmla="*/ 191 w 192"/>
                <a:gd name="T81" fmla="*/ 147 h 176"/>
                <a:gd name="T82" fmla="*/ 190 w 192"/>
                <a:gd name="T83" fmla="*/ 149 h 176"/>
                <a:gd name="T84" fmla="*/ 188 w 192"/>
                <a:gd name="T85" fmla="*/ 151 h 176"/>
                <a:gd name="T86" fmla="*/ 185 w 192"/>
                <a:gd name="T87" fmla="*/ 152 h 176"/>
                <a:gd name="T88" fmla="*/ 173 w 192"/>
                <a:gd name="T89" fmla="*/ 154 h 176"/>
                <a:gd name="T90" fmla="*/ 163 w 192"/>
                <a:gd name="T91" fmla="*/ 158 h 176"/>
                <a:gd name="T92" fmla="*/ 156 w 192"/>
                <a:gd name="T93" fmla="*/ 165 h 176"/>
                <a:gd name="T94" fmla="*/ 151 w 192"/>
                <a:gd name="T95" fmla="*/ 170 h 176"/>
                <a:gd name="T96" fmla="*/ 150 w 192"/>
                <a:gd name="T97" fmla="*/ 174 h 176"/>
                <a:gd name="T98" fmla="*/ 147 w 192"/>
                <a:gd name="T99" fmla="*/ 176 h 176"/>
                <a:gd name="T100" fmla="*/ 144 w 192"/>
                <a:gd name="T10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76">
                  <a:moveTo>
                    <a:pt x="144" y="176"/>
                  </a:moveTo>
                  <a:lnTo>
                    <a:pt x="48" y="176"/>
                  </a:lnTo>
                  <a:lnTo>
                    <a:pt x="45" y="176"/>
                  </a:lnTo>
                  <a:lnTo>
                    <a:pt x="42" y="174"/>
                  </a:lnTo>
                  <a:lnTo>
                    <a:pt x="40" y="170"/>
                  </a:lnTo>
                  <a:lnTo>
                    <a:pt x="36" y="165"/>
                  </a:lnTo>
                  <a:lnTo>
                    <a:pt x="30" y="158"/>
                  </a:lnTo>
                  <a:lnTo>
                    <a:pt x="19" y="154"/>
                  </a:lnTo>
                  <a:lnTo>
                    <a:pt x="7" y="152"/>
                  </a:lnTo>
                  <a:lnTo>
                    <a:pt x="4" y="151"/>
                  </a:lnTo>
                  <a:lnTo>
                    <a:pt x="2" y="149"/>
                  </a:lnTo>
                  <a:lnTo>
                    <a:pt x="1" y="147"/>
                  </a:lnTo>
                  <a:lnTo>
                    <a:pt x="0" y="143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17" y="137"/>
                  </a:lnTo>
                  <a:lnTo>
                    <a:pt x="32" y="142"/>
                  </a:lnTo>
                  <a:lnTo>
                    <a:pt x="45" y="150"/>
                  </a:lnTo>
                  <a:lnTo>
                    <a:pt x="53" y="160"/>
                  </a:lnTo>
                  <a:lnTo>
                    <a:pt x="138" y="160"/>
                  </a:lnTo>
                  <a:lnTo>
                    <a:pt x="147" y="150"/>
                  </a:lnTo>
                  <a:lnTo>
                    <a:pt x="160" y="142"/>
                  </a:lnTo>
                  <a:lnTo>
                    <a:pt x="175" y="137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2" y="3"/>
                  </a:lnTo>
                  <a:lnTo>
                    <a:pt x="164" y="1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3" y="1"/>
                  </a:lnTo>
                  <a:lnTo>
                    <a:pt x="175" y="5"/>
                  </a:lnTo>
                  <a:lnTo>
                    <a:pt x="176" y="7"/>
                  </a:lnTo>
                  <a:lnTo>
                    <a:pt x="192" y="143"/>
                  </a:lnTo>
                  <a:lnTo>
                    <a:pt x="191" y="147"/>
                  </a:lnTo>
                  <a:lnTo>
                    <a:pt x="190" y="149"/>
                  </a:lnTo>
                  <a:lnTo>
                    <a:pt x="188" y="151"/>
                  </a:lnTo>
                  <a:lnTo>
                    <a:pt x="185" y="152"/>
                  </a:lnTo>
                  <a:lnTo>
                    <a:pt x="173" y="154"/>
                  </a:lnTo>
                  <a:lnTo>
                    <a:pt x="163" y="158"/>
                  </a:lnTo>
                  <a:lnTo>
                    <a:pt x="156" y="165"/>
                  </a:lnTo>
                  <a:lnTo>
                    <a:pt x="151" y="170"/>
                  </a:lnTo>
                  <a:lnTo>
                    <a:pt x="150" y="174"/>
                  </a:lnTo>
                  <a:lnTo>
                    <a:pt x="147" y="176"/>
                  </a:lnTo>
                  <a:lnTo>
                    <a:pt x="144" y="1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8"/>
            <p:cNvSpPr>
              <a:spLocks noEditPoints="1"/>
            </p:cNvSpPr>
            <p:nvPr/>
          </p:nvSpPr>
          <p:spPr bwMode="auto">
            <a:xfrm>
              <a:off x="16383000" y="2146300"/>
              <a:ext cx="177800" cy="127000"/>
            </a:xfrm>
            <a:custGeom>
              <a:avLst/>
              <a:gdLst>
                <a:gd name="T0" fmla="*/ 56 w 112"/>
                <a:gd name="T1" fmla="*/ 80 h 80"/>
                <a:gd name="T2" fmla="*/ 38 w 112"/>
                <a:gd name="T3" fmla="*/ 78 h 80"/>
                <a:gd name="T4" fmla="*/ 23 w 112"/>
                <a:gd name="T5" fmla="*/ 73 h 80"/>
                <a:gd name="T6" fmla="*/ 10 w 112"/>
                <a:gd name="T7" fmla="*/ 64 h 80"/>
                <a:gd name="T8" fmla="*/ 3 w 112"/>
                <a:gd name="T9" fmla="*/ 53 h 80"/>
                <a:gd name="T10" fmla="*/ 0 w 112"/>
                <a:gd name="T11" fmla="*/ 40 h 80"/>
                <a:gd name="T12" fmla="*/ 3 w 112"/>
                <a:gd name="T13" fmla="*/ 27 h 80"/>
                <a:gd name="T14" fmla="*/ 10 w 112"/>
                <a:gd name="T15" fmla="*/ 17 h 80"/>
                <a:gd name="T16" fmla="*/ 23 w 112"/>
                <a:gd name="T17" fmla="*/ 8 h 80"/>
                <a:gd name="T18" fmla="*/ 38 w 112"/>
                <a:gd name="T19" fmla="*/ 1 h 80"/>
                <a:gd name="T20" fmla="*/ 56 w 112"/>
                <a:gd name="T21" fmla="*/ 0 h 80"/>
                <a:gd name="T22" fmla="*/ 74 w 112"/>
                <a:gd name="T23" fmla="*/ 1 h 80"/>
                <a:gd name="T24" fmla="*/ 90 w 112"/>
                <a:gd name="T25" fmla="*/ 8 h 80"/>
                <a:gd name="T26" fmla="*/ 102 w 112"/>
                <a:gd name="T27" fmla="*/ 17 h 80"/>
                <a:gd name="T28" fmla="*/ 109 w 112"/>
                <a:gd name="T29" fmla="*/ 27 h 80"/>
                <a:gd name="T30" fmla="*/ 112 w 112"/>
                <a:gd name="T31" fmla="*/ 40 h 80"/>
                <a:gd name="T32" fmla="*/ 109 w 112"/>
                <a:gd name="T33" fmla="*/ 53 h 80"/>
                <a:gd name="T34" fmla="*/ 102 w 112"/>
                <a:gd name="T35" fmla="*/ 64 h 80"/>
                <a:gd name="T36" fmla="*/ 90 w 112"/>
                <a:gd name="T37" fmla="*/ 73 h 80"/>
                <a:gd name="T38" fmla="*/ 74 w 112"/>
                <a:gd name="T39" fmla="*/ 78 h 80"/>
                <a:gd name="T40" fmla="*/ 56 w 112"/>
                <a:gd name="T41" fmla="*/ 80 h 80"/>
                <a:gd name="T42" fmla="*/ 56 w 112"/>
                <a:gd name="T43" fmla="*/ 15 h 80"/>
                <a:gd name="T44" fmla="*/ 40 w 112"/>
                <a:gd name="T45" fmla="*/ 18 h 80"/>
                <a:gd name="T46" fmla="*/ 27 w 112"/>
                <a:gd name="T47" fmla="*/ 23 h 80"/>
                <a:gd name="T48" fmla="*/ 19 w 112"/>
                <a:gd name="T49" fmla="*/ 31 h 80"/>
                <a:gd name="T50" fmla="*/ 16 w 112"/>
                <a:gd name="T51" fmla="*/ 40 h 80"/>
                <a:gd name="T52" fmla="*/ 19 w 112"/>
                <a:gd name="T53" fmla="*/ 49 h 80"/>
                <a:gd name="T54" fmla="*/ 27 w 112"/>
                <a:gd name="T55" fmla="*/ 56 h 80"/>
                <a:gd name="T56" fmla="*/ 40 w 112"/>
                <a:gd name="T57" fmla="*/ 62 h 80"/>
                <a:gd name="T58" fmla="*/ 56 w 112"/>
                <a:gd name="T59" fmla="*/ 64 h 80"/>
                <a:gd name="T60" fmla="*/ 72 w 112"/>
                <a:gd name="T61" fmla="*/ 62 h 80"/>
                <a:gd name="T62" fmla="*/ 84 w 112"/>
                <a:gd name="T63" fmla="*/ 56 h 80"/>
                <a:gd name="T64" fmla="*/ 93 w 112"/>
                <a:gd name="T65" fmla="*/ 49 h 80"/>
                <a:gd name="T66" fmla="*/ 96 w 112"/>
                <a:gd name="T67" fmla="*/ 40 h 80"/>
                <a:gd name="T68" fmla="*/ 93 w 112"/>
                <a:gd name="T69" fmla="*/ 31 h 80"/>
                <a:gd name="T70" fmla="*/ 84 w 112"/>
                <a:gd name="T71" fmla="*/ 23 h 80"/>
                <a:gd name="T72" fmla="*/ 72 w 112"/>
                <a:gd name="T73" fmla="*/ 18 h 80"/>
                <a:gd name="T74" fmla="*/ 56 w 112"/>
                <a:gd name="T75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80">
                  <a:moveTo>
                    <a:pt x="56" y="80"/>
                  </a:moveTo>
                  <a:lnTo>
                    <a:pt x="38" y="78"/>
                  </a:lnTo>
                  <a:lnTo>
                    <a:pt x="23" y="73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0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56" y="0"/>
                  </a:lnTo>
                  <a:lnTo>
                    <a:pt x="74" y="1"/>
                  </a:lnTo>
                  <a:lnTo>
                    <a:pt x="90" y="8"/>
                  </a:lnTo>
                  <a:lnTo>
                    <a:pt x="102" y="17"/>
                  </a:lnTo>
                  <a:lnTo>
                    <a:pt x="109" y="27"/>
                  </a:lnTo>
                  <a:lnTo>
                    <a:pt x="112" y="40"/>
                  </a:lnTo>
                  <a:lnTo>
                    <a:pt x="109" y="53"/>
                  </a:lnTo>
                  <a:lnTo>
                    <a:pt x="102" y="64"/>
                  </a:lnTo>
                  <a:lnTo>
                    <a:pt x="90" y="73"/>
                  </a:lnTo>
                  <a:lnTo>
                    <a:pt x="74" y="78"/>
                  </a:lnTo>
                  <a:lnTo>
                    <a:pt x="56" y="80"/>
                  </a:lnTo>
                  <a:close/>
                  <a:moveTo>
                    <a:pt x="56" y="15"/>
                  </a:moveTo>
                  <a:lnTo>
                    <a:pt x="40" y="18"/>
                  </a:lnTo>
                  <a:lnTo>
                    <a:pt x="27" y="23"/>
                  </a:lnTo>
                  <a:lnTo>
                    <a:pt x="19" y="31"/>
                  </a:lnTo>
                  <a:lnTo>
                    <a:pt x="16" y="40"/>
                  </a:lnTo>
                  <a:lnTo>
                    <a:pt x="19" y="49"/>
                  </a:lnTo>
                  <a:lnTo>
                    <a:pt x="27" y="56"/>
                  </a:lnTo>
                  <a:lnTo>
                    <a:pt x="40" y="62"/>
                  </a:lnTo>
                  <a:lnTo>
                    <a:pt x="56" y="64"/>
                  </a:lnTo>
                  <a:lnTo>
                    <a:pt x="72" y="62"/>
                  </a:lnTo>
                  <a:lnTo>
                    <a:pt x="84" y="56"/>
                  </a:lnTo>
                  <a:lnTo>
                    <a:pt x="93" y="49"/>
                  </a:lnTo>
                  <a:lnTo>
                    <a:pt x="96" y="40"/>
                  </a:lnTo>
                  <a:lnTo>
                    <a:pt x="93" y="31"/>
                  </a:lnTo>
                  <a:lnTo>
                    <a:pt x="84" y="23"/>
                  </a:lnTo>
                  <a:lnTo>
                    <a:pt x="72" y="18"/>
                  </a:lnTo>
                  <a:lnTo>
                    <a:pt x="56" y="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16192500" y="1981200"/>
              <a:ext cx="558800" cy="203200"/>
            </a:xfrm>
            <a:custGeom>
              <a:avLst/>
              <a:gdLst>
                <a:gd name="T0" fmla="*/ 312 w 352"/>
                <a:gd name="T1" fmla="*/ 0 h 128"/>
                <a:gd name="T2" fmla="*/ 40 w 352"/>
                <a:gd name="T3" fmla="*/ 0 h 128"/>
                <a:gd name="T4" fmla="*/ 25 w 352"/>
                <a:gd name="T5" fmla="*/ 3 h 128"/>
                <a:gd name="T6" fmla="*/ 12 w 352"/>
                <a:gd name="T7" fmla="*/ 12 h 128"/>
                <a:gd name="T8" fmla="*/ 3 w 352"/>
                <a:gd name="T9" fmla="*/ 25 h 128"/>
                <a:gd name="T10" fmla="*/ 0 w 352"/>
                <a:gd name="T11" fmla="*/ 40 h 128"/>
                <a:gd name="T12" fmla="*/ 0 w 352"/>
                <a:gd name="T13" fmla="*/ 88 h 128"/>
                <a:gd name="T14" fmla="*/ 3 w 352"/>
                <a:gd name="T15" fmla="*/ 103 h 128"/>
                <a:gd name="T16" fmla="*/ 12 w 352"/>
                <a:gd name="T17" fmla="*/ 116 h 128"/>
                <a:gd name="T18" fmla="*/ 25 w 352"/>
                <a:gd name="T19" fmla="*/ 125 h 128"/>
                <a:gd name="T20" fmla="*/ 40 w 352"/>
                <a:gd name="T21" fmla="*/ 128 h 128"/>
                <a:gd name="T22" fmla="*/ 68 w 352"/>
                <a:gd name="T23" fmla="*/ 128 h 128"/>
                <a:gd name="T24" fmla="*/ 70 w 352"/>
                <a:gd name="T25" fmla="*/ 112 h 128"/>
                <a:gd name="T26" fmla="*/ 40 w 352"/>
                <a:gd name="T27" fmla="*/ 112 h 128"/>
                <a:gd name="T28" fmla="*/ 31 w 352"/>
                <a:gd name="T29" fmla="*/ 110 h 128"/>
                <a:gd name="T30" fmla="*/ 23 w 352"/>
                <a:gd name="T31" fmla="*/ 105 h 128"/>
                <a:gd name="T32" fmla="*/ 18 w 352"/>
                <a:gd name="T33" fmla="*/ 97 h 128"/>
                <a:gd name="T34" fmla="*/ 16 w 352"/>
                <a:gd name="T35" fmla="*/ 88 h 128"/>
                <a:gd name="T36" fmla="*/ 16 w 352"/>
                <a:gd name="T37" fmla="*/ 40 h 128"/>
                <a:gd name="T38" fmla="*/ 18 w 352"/>
                <a:gd name="T39" fmla="*/ 30 h 128"/>
                <a:gd name="T40" fmla="*/ 23 w 352"/>
                <a:gd name="T41" fmla="*/ 23 h 128"/>
                <a:gd name="T42" fmla="*/ 31 w 352"/>
                <a:gd name="T43" fmla="*/ 18 h 128"/>
                <a:gd name="T44" fmla="*/ 40 w 352"/>
                <a:gd name="T45" fmla="*/ 16 h 128"/>
                <a:gd name="T46" fmla="*/ 312 w 352"/>
                <a:gd name="T47" fmla="*/ 16 h 128"/>
                <a:gd name="T48" fmla="*/ 322 w 352"/>
                <a:gd name="T49" fmla="*/ 18 h 128"/>
                <a:gd name="T50" fmla="*/ 329 w 352"/>
                <a:gd name="T51" fmla="*/ 23 h 128"/>
                <a:gd name="T52" fmla="*/ 334 w 352"/>
                <a:gd name="T53" fmla="*/ 30 h 128"/>
                <a:gd name="T54" fmla="*/ 336 w 352"/>
                <a:gd name="T55" fmla="*/ 40 h 128"/>
                <a:gd name="T56" fmla="*/ 336 w 352"/>
                <a:gd name="T57" fmla="*/ 88 h 128"/>
                <a:gd name="T58" fmla="*/ 334 w 352"/>
                <a:gd name="T59" fmla="*/ 97 h 128"/>
                <a:gd name="T60" fmla="*/ 329 w 352"/>
                <a:gd name="T61" fmla="*/ 105 h 128"/>
                <a:gd name="T62" fmla="*/ 322 w 352"/>
                <a:gd name="T63" fmla="*/ 110 h 128"/>
                <a:gd name="T64" fmla="*/ 312 w 352"/>
                <a:gd name="T65" fmla="*/ 112 h 128"/>
                <a:gd name="T66" fmla="*/ 282 w 352"/>
                <a:gd name="T67" fmla="*/ 112 h 128"/>
                <a:gd name="T68" fmla="*/ 284 w 352"/>
                <a:gd name="T69" fmla="*/ 128 h 128"/>
                <a:gd name="T70" fmla="*/ 312 w 352"/>
                <a:gd name="T71" fmla="*/ 128 h 128"/>
                <a:gd name="T72" fmla="*/ 327 w 352"/>
                <a:gd name="T73" fmla="*/ 125 h 128"/>
                <a:gd name="T74" fmla="*/ 340 w 352"/>
                <a:gd name="T75" fmla="*/ 116 h 128"/>
                <a:gd name="T76" fmla="*/ 349 w 352"/>
                <a:gd name="T77" fmla="*/ 103 h 128"/>
                <a:gd name="T78" fmla="*/ 352 w 352"/>
                <a:gd name="T79" fmla="*/ 88 h 128"/>
                <a:gd name="T80" fmla="*/ 352 w 352"/>
                <a:gd name="T81" fmla="*/ 40 h 128"/>
                <a:gd name="T82" fmla="*/ 349 w 352"/>
                <a:gd name="T83" fmla="*/ 25 h 128"/>
                <a:gd name="T84" fmla="*/ 340 w 352"/>
                <a:gd name="T85" fmla="*/ 12 h 128"/>
                <a:gd name="T86" fmla="*/ 327 w 352"/>
                <a:gd name="T87" fmla="*/ 3 h 128"/>
                <a:gd name="T88" fmla="*/ 312 w 352"/>
                <a:gd name="T8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128">
                  <a:moveTo>
                    <a:pt x="31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88"/>
                  </a:lnTo>
                  <a:lnTo>
                    <a:pt x="3" y="103"/>
                  </a:lnTo>
                  <a:lnTo>
                    <a:pt x="12" y="116"/>
                  </a:lnTo>
                  <a:lnTo>
                    <a:pt x="25" y="125"/>
                  </a:lnTo>
                  <a:lnTo>
                    <a:pt x="40" y="128"/>
                  </a:lnTo>
                  <a:lnTo>
                    <a:pt x="68" y="128"/>
                  </a:lnTo>
                  <a:lnTo>
                    <a:pt x="70" y="112"/>
                  </a:lnTo>
                  <a:lnTo>
                    <a:pt x="40" y="112"/>
                  </a:lnTo>
                  <a:lnTo>
                    <a:pt x="31" y="110"/>
                  </a:lnTo>
                  <a:lnTo>
                    <a:pt x="23" y="105"/>
                  </a:lnTo>
                  <a:lnTo>
                    <a:pt x="18" y="97"/>
                  </a:lnTo>
                  <a:lnTo>
                    <a:pt x="16" y="8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23" y="23"/>
                  </a:lnTo>
                  <a:lnTo>
                    <a:pt x="31" y="18"/>
                  </a:lnTo>
                  <a:lnTo>
                    <a:pt x="40" y="16"/>
                  </a:lnTo>
                  <a:lnTo>
                    <a:pt x="312" y="16"/>
                  </a:lnTo>
                  <a:lnTo>
                    <a:pt x="322" y="18"/>
                  </a:lnTo>
                  <a:lnTo>
                    <a:pt x="329" y="23"/>
                  </a:lnTo>
                  <a:lnTo>
                    <a:pt x="334" y="30"/>
                  </a:lnTo>
                  <a:lnTo>
                    <a:pt x="336" y="40"/>
                  </a:lnTo>
                  <a:lnTo>
                    <a:pt x="336" y="88"/>
                  </a:lnTo>
                  <a:lnTo>
                    <a:pt x="334" y="97"/>
                  </a:lnTo>
                  <a:lnTo>
                    <a:pt x="329" y="105"/>
                  </a:lnTo>
                  <a:lnTo>
                    <a:pt x="322" y="110"/>
                  </a:lnTo>
                  <a:lnTo>
                    <a:pt x="312" y="112"/>
                  </a:lnTo>
                  <a:lnTo>
                    <a:pt x="282" y="112"/>
                  </a:lnTo>
                  <a:lnTo>
                    <a:pt x="284" y="128"/>
                  </a:lnTo>
                  <a:lnTo>
                    <a:pt x="312" y="128"/>
                  </a:lnTo>
                  <a:lnTo>
                    <a:pt x="327" y="125"/>
                  </a:lnTo>
                  <a:lnTo>
                    <a:pt x="340" y="116"/>
                  </a:lnTo>
                  <a:lnTo>
                    <a:pt x="349" y="103"/>
                  </a:lnTo>
                  <a:lnTo>
                    <a:pt x="352" y="88"/>
                  </a:lnTo>
                  <a:lnTo>
                    <a:pt x="352" y="40"/>
                  </a:lnTo>
                  <a:lnTo>
                    <a:pt x="349" y="25"/>
                  </a:lnTo>
                  <a:lnTo>
                    <a:pt x="340" y="12"/>
                  </a:lnTo>
                  <a:lnTo>
                    <a:pt x="327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0"/>
            <p:cNvSpPr>
              <a:spLocks/>
            </p:cNvSpPr>
            <p:nvPr/>
          </p:nvSpPr>
          <p:spPr bwMode="auto">
            <a:xfrm>
              <a:off x="16246475" y="2425700"/>
              <a:ext cx="449263" cy="63500"/>
            </a:xfrm>
            <a:custGeom>
              <a:avLst/>
              <a:gdLst>
                <a:gd name="T0" fmla="*/ 280 w 283"/>
                <a:gd name="T1" fmla="*/ 0 h 40"/>
                <a:gd name="T2" fmla="*/ 275 w 283"/>
                <a:gd name="T3" fmla="*/ 0 h 40"/>
                <a:gd name="T4" fmla="*/ 273 w 283"/>
                <a:gd name="T5" fmla="*/ 3 h 40"/>
                <a:gd name="T6" fmla="*/ 269 w 283"/>
                <a:gd name="T7" fmla="*/ 6 h 40"/>
                <a:gd name="T8" fmla="*/ 265 w 283"/>
                <a:gd name="T9" fmla="*/ 7 h 40"/>
                <a:gd name="T10" fmla="*/ 267 w 283"/>
                <a:gd name="T11" fmla="*/ 17 h 40"/>
                <a:gd name="T12" fmla="*/ 267 w 283"/>
                <a:gd name="T13" fmla="*/ 20 h 40"/>
                <a:gd name="T14" fmla="*/ 266 w 283"/>
                <a:gd name="T15" fmla="*/ 22 h 40"/>
                <a:gd name="T16" fmla="*/ 264 w 283"/>
                <a:gd name="T17" fmla="*/ 24 h 40"/>
                <a:gd name="T18" fmla="*/ 262 w 283"/>
                <a:gd name="T19" fmla="*/ 24 h 40"/>
                <a:gd name="T20" fmla="*/ 22 w 283"/>
                <a:gd name="T21" fmla="*/ 24 h 40"/>
                <a:gd name="T22" fmla="*/ 20 w 283"/>
                <a:gd name="T23" fmla="*/ 24 h 40"/>
                <a:gd name="T24" fmla="*/ 18 w 283"/>
                <a:gd name="T25" fmla="*/ 22 h 40"/>
                <a:gd name="T26" fmla="*/ 17 w 283"/>
                <a:gd name="T27" fmla="*/ 20 h 40"/>
                <a:gd name="T28" fmla="*/ 17 w 283"/>
                <a:gd name="T29" fmla="*/ 17 h 40"/>
                <a:gd name="T30" fmla="*/ 19 w 283"/>
                <a:gd name="T31" fmla="*/ 7 h 40"/>
                <a:gd name="T32" fmla="*/ 14 w 283"/>
                <a:gd name="T33" fmla="*/ 6 h 40"/>
                <a:gd name="T34" fmla="*/ 11 w 283"/>
                <a:gd name="T35" fmla="*/ 3 h 40"/>
                <a:gd name="T36" fmla="*/ 9 w 283"/>
                <a:gd name="T37" fmla="*/ 0 h 40"/>
                <a:gd name="T38" fmla="*/ 4 w 283"/>
                <a:gd name="T39" fmla="*/ 0 h 40"/>
                <a:gd name="T40" fmla="*/ 0 w 283"/>
                <a:gd name="T41" fmla="*/ 15 h 40"/>
                <a:gd name="T42" fmla="*/ 1 w 283"/>
                <a:gd name="T43" fmla="*/ 25 h 40"/>
                <a:gd name="T44" fmla="*/ 6 w 283"/>
                <a:gd name="T45" fmla="*/ 32 h 40"/>
                <a:gd name="T46" fmla="*/ 9 w 283"/>
                <a:gd name="T47" fmla="*/ 35 h 40"/>
                <a:gd name="T48" fmla="*/ 13 w 283"/>
                <a:gd name="T49" fmla="*/ 38 h 40"/>
                <a:gd name="T50" fmla="*/ 18 w 283"/>
                <a:gd name="T51" fmla="*/ 40 h 40"/>
                <a:gd name="T52" fmla="*/ 22 w 283"/>
                <a:gd name="T53" fmla="*/ 40 h 40"/>
                <a:gd name="T54" fmla="*/ 262 w 283"/>
                <a:gd name="T55" fmla="*/ 40 h 40"/>
                <a:gd name="T56" fmla="*/ 267 w 283"/>
                <a:gd name="T57" fmla="*/ 40 h 40"/>
                <a:gd name="T58" fmla="*/ 272 w 283"/>
                <a:gd name="T59" fmla="*/ 38 h 40"/>
                <a:gd name="T60" fmla="*/ 275 w 283"/>
                <a:gd name="T61" fmla="*/ 35 h 40"/>
                <a:gd name="T62" fmla="*/ 279 w 283"/>
                <a:gd name="T63" fmla="*/ 32 h 40"/>
                <a:gd name="T64" fmla="*/ 282 w 283"/>
                <a:gd name="T65" fmla="*/ 25 h 40"/>
                <a:gd name="T66" fmla="*/ 283 w 283"/>
                <a:gd name="T67" fmla="*/ 15 h 40"/>
                <a:gd name="T68" fmla="*/ 280 w 283"/>
                <a:gd name="T6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0">
                  <a:moveTo>
                    <a:pt x="280" y="0"/>
                  </a:moveTo>
                  <a:lnTo>
                    <a:pt x="275" y="0"/>
                  </a:lnTo>
                  <a:lnTo>
                    <a:pt x="273" y="3"/>
                  </a:lnTo>
                  <a:lnTo>
                    <a:pt x="269" y="6"/>
                  </a:lnTo>
                  <a:lnTo>
                    <a:pt x="265" y="7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2"/>
                  </a:lnTo>
                  <a:lnTo>
                    <a:pt x="264" y="24"/>
                  </a:lnTo>
                  <a:lnTo>
                    <a:pt x="26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9" y="7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3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62" y="40"/>
                  </a:lnTo>
                  <a:lnTo>
                    <a:pt x="267" y="40"/>
                  </a:lnTo>
                  <a:lnTo>
                    <a:pt x="272" y="38"/>
                  </a:lnTo>
                  <a:lnTo>
                    <a:pt x="275" y="35"/>
                  </a:lnTo>
                  <a:lnTo>
                    <a:pt x="279" y="32"/>
                  </a:lnTo>
                  <a:lnTo>
                    <a:pt x="282" y="25"/>
                  </a:lnTo>
                  <a:lnTo>
                    <a:pt x="283" y="1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1"/>
            <p:cNvSpPr>
              <a:spLocks/>
            </p:cNvSpPr>
            <p:nvPr/>
          </p:nvSpPr>
          <p:spPr bwMode="auto">
            <a:xfrm>
              <a:off x="16246475" y="2463800"/>
              <a:ext cx="449263" cy="63500"/>
            </a:xfrm>
            <a:custGeom>
              <a:avLst/>
              <a:gdLst>
                <a:gd name="T0" fmla="*/ 280 w 283"/>
                <a:gd name="T1" fmla="*/ 0 h 40"/>
                <a:gd name="T2" fmla="*/ 275 w 283"/>
                <a:gd name="T3" fmla="*/ 0 h 40"/>
                <a:gd name="T4" fmla="*/ 273 w 283"/>
                <a:gd name="T5" fmla="*/ 4 h 40"/>
                <a:gd name="T6" fmla="*/ 269 w 283"/>
                <a:gd name="T7" fmla="*/ 6 h 40"/>
                <a:gd name="T8" fmla="*/ 265 w 283"/>
                <a:gd name="T9" fmla="*/ 7 h 40"/>
                <a:gd name="T10" fmla="*/ 267 w 283"/>
                <a:gd name="T11" fmla="*/ 18 h 40"/>
                <a:gd name="T12" fmla="*/ 267 w 283"/>
                <a:gd name="T13" fmla="*/ 20 h 40"/>
                <a:gd name="T14" fmla="*/ 266 w 283"/>
                <a:gd name="T15" fmla="*/ 22 h 40"/>
                <a:gd name="T16" fmla="*/ 264 w 283"/>
                <a:gd name="T17" fmla="*/ 23 h 40"/>
                <a:gd name="T18" fmla="*/ 262 w 283"/>
                <a:gd name="T19" fmla="*/ 24 h 40"/>
                <a:gd name="T20" fmla="*/ 22 w 283"/>
                <a:gd name="T21" fmla="*/ 24 h 40"/>
                <a:gd name="T22" fmla="*/ 20 w 283"/>
                <a:gd name="T23" fmla="*/ 23 h 40"/>
                <a:gd name="T24" fmla="*/ 18 w 283"/>
                <a:gd name="T25" fmla="*/ 22 h 40"/>
                <a:gd name="T26" fmla="*/ 17 w 283"/>
                <a:gd name="T27" fmla="*/ 20 h 40"/>
                <a:gd name="T28" fmla="*/ 17 w 283"/>
                <a:gd name="T29" fmla="*/ 18 h 40"/>
                <a:gd name="T30" fmla="*/ 19 w 283"/>
                <a:gd name="T31" fmla="*/ 7 h 40"/>
                <a:gd name="T32" fmla="*/ 14 w 283"/>
                <a:gd name="T33" fmla="*/ 6 h 40"/>
                <a:gd name="T34" fmla="*/ 11 w 283"/>
                <a:gd name="T35" fmla="*/ 4 h 40"/>
                <a:gd name="T36" fmla="*/ 9 w 283"/>
                <a:gd name="T37" fmla="*/ 0 h 40"/>
                <a:gd name="T38" fmla="*/ 4 w 283"/>
                <a:gd name="T39" fmla="*/ 0 h 40"/>
                <a:gd name="T40" fmla="*/ 0 w 283"/>
                <a:gd name="T41" fmla="*/ 15 h 40"/>
                <a:gd name="T42" fmla="*/ 1 w 283"/>
                <a:gd name="T43" fmla="*/ 24 h 40"/>
                <a:gd name="T44" fmla="*/ 6 w 283"/>
                <a:gd name="T45" fmla="*/ 33 h 40"/>
                <a:gd name="T46" fmla="*/ 9 w 283"/>
                <a:gd name="T47" fmla="*/ 36 h 40"/>
                <a:gd name="T48" fmla="*/ 13 w 283"/>
                <a:gd name="T49" fmla="*/ 38 h 40"/>
                <a:gd name="T50" fmla="*/ 18 w 283"/>
                <a:gd name="T51" fmla="*/ 39 h 40"/>
                <a:gd name="T52" fmla="*/ 22 w 283"/>
                <a:gd name="T53" fmla="*/ 40 h 40"/>
                <a:gd name="T54" fmla="*/ 262 w 283"/>
                <a:gd name="T55" fmla="*/ 40 h 40"/>
                <a:gd name="T56" fmla="*/ 267 w 283"/>
                <a:gd name="T57" fmla="*/ 39 h 40"/>
                <a:gd name="T58" fmla="*/ 272 w 283"/>
                <a:gd name="T59" fmla="*/ 38 h 40"/>
                <a:gd name="T60" fmla="*/ 275 w 283"/>
                <a:gd name="T61" fmla="*/ 36 h 40"/>
                <a:gd name="T62" fmla="*/ 279 w 283"/>
                <a:gd name="T63" fmla="*/ 33 h 40"/>
                <a:gd name="T64" fmla="*/ 282 w 283"/>
                <a:gd name="T65" fmla="*/ 24 h 40"/>
                <a:gd name="T66" fmla="*/ 283 w 283"/>
                <a:gd name="T67" fmla="*/ 15 h 40"/>
                <a:gd name="T68" fmla="*/ 280 w 283"/>
                <a:gd name="T6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0">
                  <a:moveTo>
                    <a:pt x="280" y="0"/>
                  </a:moveTo>
                  <a:lnTo>
                    <a:pt x="275" y="0"/>
                  </a:lnTo>
                  <a:lnTo>
                    <a:pt x="273" y="4"/>
                  </a:lnTo>
                  <a:lnTo>
                    <a:pt x="269" y="6"/>
                  </a:lnTo>
                  <a:lnTo>
                    <a:pt x="265" y="7"/>
                  </a:lnTo>
                  <a:lnTo>
                    <a:pt x="267" y="18"/>
                  </a:lnTo>
                  <a:lnTo>
                    <a:pt x="267" y="20"/>
                  </a:lnTo>
                  <a:lnTo>
                    <a:pt x="266" y="22"/>
                  </a:lnTo>
                  <a:lnTo>
                    <a:pt x="264" y="23"/>
                  </a:lnTo>
                  <a:lnTo>
                    <a:pt x="262" y="24"/>
                  </a:lnTo>
                  <a:lnTo>
                    <a:pt x="22" y="24"/>
                  </a:lnTo>
                  <a:lnTo>
                    <a:pt x="20" y="23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8" y="39"/>
                  </a:lnTo>
                  <a:lnTo>
                    <a:pt x="22" y="40"/>
                  </a:lnTo>
                  <a:lnTo>
                    <a:pt x="262" y="40"/>
                  </a:lnTo>
                  <a:lnTo>
                    <a:pt x="267" y="39"/>
                  </a:lnTo>
                  <a:lnTo>
                    <a:pt x="272" y="38"/>
                  </a:lnTo>
                  <a:lnTo>
                    <a:pt x="275" y="36"/>
                  </a:lnTo>
                  <a:lnTo>
                    <a:pt x="279" y="33"/>
                  </a:lnTo>
                  <a:lnTo>
                    <a:pt x="282" y="24"/>
                  </a:lnTo>
                  <a:lnTo>
                    <a:pt x="283" y="1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Owal 55"/>
          <p:cNvSpPr/>
          <p:nvPr/>
        </p:nvSpPr>
        <p:spPr>
          <a:xfrm>
            <a:off x="569196" y="1576985"/>
            <a:ext cx="884774" cy="884774"/>
          </a:xfrm>
          <a:prstGeom prst="ellipse">
            <a:avLst/>
          </a:prstGeom>
          <a:noFill/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grpSp>
        <p:nvGrpSpPr>
          <p:cNvPr id="72" name="Grupa 71"/>
          <p:cNvGrpSpPr/>
          <p:nvPr/>
        </p:nvGrpSpPr>
        <p:grpSpPr>
          <a:xfrm>
            <a:off x="6530425" y="1576985"/>
            <a:ext cx="884774" cy="884774"/>
            <a:chOff x="6530425" y="1474036"/>
            <a:chExt cx="884774" cy="884774"/>
          </a:xfrm>
        </p:grpSpPr>
        <p:grpSp>
          <p:nvGrpSpPr>
            <p:cNvPr id="42" name="Grupa 41"/>
            <p:cNvGrpSpPr/>
            <p:nvPr/>
          </p:nvGrpSpPr>
          <p:grpSpPr>
            <a:xfrm>
              <a:off x="6715226" y="1597561"/>
              <a:ext cx="515172" cy="570673"/>
              <a:chOff x="13279439" y="2841626"/>
              <a:chExt cx="574675" cy="636587"/>
            </a:xfrm>
          </p:grpSpPr>
          <p:sp>
            <p:nvSpPr>
              <p:cNvPr id="43" name="Rectangle 598"/>
              <p:cNvSpPr>
                <a:spLocks noChangeArrowheads="1"/>
              </p:cNvSpPr>
              <p:nvPr/>
            </p:nvSpPr>
            <p:spPr bwMode="auto">
              <a:xfrm>
                <a:off x="13598526" y="2841626"/>
                <a:ext cx="20638" cy="5238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599"/>
              <p:cNvSpPr>
                <a:spLocks/>
              </p:cNvSpPr>
              <p:nvPr/>
            </p:nvSpPr>
            <p:spPr bwMode="auto">
              <a:xfrm>
                <a:off x="13527089" y="2860676"/>
                <a:ext cx="42863" cy="55563"/>
              </a:xfrm>
              <a:custGeom>
                <a:avLst/>
                <a:gdLst>
                  <a:gd name="T0" fmla="*/ 10 w 27"/>
                  <a:gd name="T1" fmla="*/ 0 h 35"/>
                  <a:gd name="T2" fmla="*/ 27 w 27"/>
                  <a:gd name="T3" fmla="*/ 29 h 35"/>
                  <a:gd name="T4" fmla="*/ 17 w 27"/>
                  <a:gd name="T5" fmla="*/ 35 h 35"/>
                  <a:gd name="T6" fmla="*/ 0 w 27"/>
                  <a:gd name="T7" fmla="*/ 6 h 35"/>
                  <a:gd name="T8" fmla="*/ 10 w 2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10" y="0"/>
                    </a:moveTo>
                    <a:lnTo>
                      <a:pt x="27" y="29"/>
                    </a:lnTo>
                    <a:lnTo>
                      <a:pt x="17" y="35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00"/>
              <p:cNvSpPr>
                <a:spLocks/>
              </p:cNvSpPr>
              <p:nvPr/>
            </p:nvSpPr>
            <p:spPr bwMode="auto">
              <a:xfrm>
                <a:off x="13476289" y="2914651"/>
                <a:ext cx="55563" cy="42863"/>
              </a:xfrm>
              <a:custGeom>
                <a:avLst/>
                <a:gdLst>
                  <a:gd name="T0" fmla="*/ 7 w 35"/>
                  <a:gd name="T1" fmla="*/ 0 h 27"/>
                  <a:gd name="T2" fmla="*/ 35 w 35"/>
                  <a:gd name="T3" fmla="*/ 17 h 27"/>
                  <a:gd name="T4" fmla="*/ 29 w 35"/>
                  <a:gd name="T5" fmla="*/ 27 h 27"/>
                  <a:gd name="T6" fmla="*/ 0 w 35"/>
                  <a:gd name="T7" fmla="*/ 10 h 27"/>
                  <a:gd name="T8" fmla="*/ 7 w 3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0"/>
                    </a:moveTo>
                    <a:lnTo>
                      <a:pt x="35" y="17"/>
                    </a:lnTo>
                    <a:lnTo>
                      <a:pt x="29" y="27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601"/>
              <p:cNvSpPr>
                <a:spLocks noChangeArrowheads="1"/>
              </p:cNvSpPr>
              <p:nvPr/>
            </p:nvSpPr>
            <p:spPr bwMode="auto">
              <a:xfrm>
                <a:off x="13466764" y="2989263"/>
                <a:ext cx="50800" cy="2063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02"/>
              <p:cNvSpPr>
                <a:spLocks/>
              </p:cNvSpPr>
              <p:nvPr/>
            </p:nvSpPr>
            <p:spPr bwMode="auto">
              <a:xfrm>
                <a:off x="13484226" y="3038476"/>
                <a:ext cx="53975" cy="44450"/>
              </a:xfrm>
              <a:custGeom>
                <a:avLst/>
                <a:gdLst>
                  <a:gd name="T0" fmla="*/ 28 w 34"/>
                  <a:gd name="T1" fmla="*/ 0 h 28"/>
                  <a:gd name="T2" fmla="*/ 34 w 34"/>
                  <a:gd name="T3" fmla="*/ 12 h 28"/>
                  <a:gd name="T4" fmla="*/ 6 w 34"/>
                  <a:gd name="T5" fmla="*/ 28 h 28"/>
                  <a:gd name="T6" fmla="*/ 0 w 34"/>
                  <a:gd name="T7" fmla="*/ 17 h 28"/>
                  <a:gd name="T8" fmla="*/ 28 w 3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8">
                    <a:moveTo>
                      <a:pt x="28" y="0"/>
                    </a:moveTo>
                    <a:lnTo>
                      <a:pt x="34" y="12"/>
                    </a:lnTo>
                    <a:lnTo>
                      <a:pt x="6" y="28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03"/>
              <p:cNvSpPr>
                <a:spLocks/>
              </p:cNvSpPr>
              <p:nvPr/>
            </p:nvSpPr>
            <p:spPr bwMode="auto">
              <a:xfrm>
                <a:off x="13703301" y="3028951"/>
                <a:ext cx="53975" cy="41275"/>
              </a:xfrm>
              <a:custGeom>
                <a:avLst/>
                <a:gdLst>
                  <a:gd name="T0" fmla="*/ 5 w 34"/>
                  <a:gd name="T1" fmla="*/ 0 h 26"/>
                  <a:gd name="T2" fmla="*/ 34 w 34"/>
                  <a:gd name="T3" fmla="*/ 15 h 26"/>
                  <a:gd name="T4" fmla="*/ 27 w 34"/>
                  <a:gd name="T5" fmla="*/ 26 h 26"/>
                  <a:gd name="T6" fmla="*/ 0 w 34"/>
                  <a:gd name="T7" fmla="*/ 10 h 26"/>
                  <a:gd name="T8" fmla="*/ 5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5" y="0"/>
                    </a:moveTo>
                    <a:lnTo>
                      <a:pt x="34" y="15"/>
                    </a:lnTo>
                    <a:lnTo>
                      <a:pt x="27" y="26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604"/>
              <p:cNvSpPr>
                <a:spLocks noChangeArrowheads="1"/>
              </p:cNvSpPr>
              <p:nvPr/>
            </p:nvSpPr>
            <p:spPr bwMode="auto">
              <a:xfrm>
                <a:off x="13717589" y="2976563"/>
                <a:ext cx="52388" cy="19050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05"/>
              <p:cNvSpPr>
                <a:spLocks/>
              </p:cNvSpPr>
              <p:nvPr/>
            </p:nvSpPr>
            <p:spPr bwMode="auto">
              <a:xfrm>
                <a:off x="13695364" y="2901951"/>
                <a:ext cx="55563" cy="42863"/>
              </a:xfrm>
              <a:custGeom>
                <a:avLst/>
                <a:gdLst>
                  <a:gd name="T0" fmla="*/ 28 w 35"/>
                  <a:gd name="T1" fmla="*/ 0 h 27"/>
                  <a:gd name="T2" fmla="*/ 35 w 35"/>
                  <a:gd name="T3" fmla="*/ 12 h 27"/>
                  <a:gd name="T4" fmla="*/ 6 w 35"/>
                  <a:gd name="T5" fmla="*/ 27 h 27"/>
                  <a:gd name="T6" fmla="*/ 0 w 35"/>
                  <a:gd name="T7" fmla="*/ 17 h 27"/>
                  <a:gd name="T8" fmla="*/ 28 w 3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28" y="0"/>
                    </a:moveTo>
                    <a:lnTo>
                      <a:pt x="35" y="12"/>
                    </a:lnTo>
                    <a:lnTo>
                      <a:pt x="6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06"/>
              <p:cNvSpPr>
                <a:spLocks/>
              </p:cNvSpPr>
              <p:nvPr/>
            </p:nvSpPr>
            <p:spPr bwMode="auto">
              <a:xfrm>
                <a:off x="13652501" y="2854326"/>
                <a:ext cx="42863" cy="53975"/>
              </a:xfrm>
              <a:custGeom>
                <a:avLst/>
                <a:gdLst>
                  <a:gd name="T0" fmla="*/ 16 w 27"/>
                  <a:gd name="T1" fmla="*/ 0 h 34"/>
                  <a:gd name="T2" fmla="*/ 27 w 27"/>
                  <a:gd name="T3" fmla="*/ 5 h 34"/>
                  <a:gd name="T4" fmla="*/ 11 w 27"/>
                  <a:gd name="T5" fmla="*/ 34 h 34"/>
                  <a:gd name="T6" fmla="*/ 0 w 27"/>
                  <a:gd name="T7" fmla="*/ 27 h 34"/>
                  <a:gd name="T8" fmla="*/ 16 w 2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16" y="0"/>
                    </a:moveTo>
                    <a:lnTo>
                      <a:pt x="27" y="5"/>
                    </a:lnTo>
                    <a:lnTo>
                      <a:pt x="11" y="34"/>
                    </a:lnTo>
                    <a:lnTo>
                      <a:pt x="0" y="2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07"/>
              <p:cNvSpPr>
                <a:spLocks/>
              </p:cNvSpPr>
              <p:nvPr/>
            </p:nvSpPr>
            <p:spPr bwMode="auto">
              <a:xfrm>
                <a:off x="13457239" y="2960688"/>
                <a:ext cx="396875" cy="473075"/>
              </a:xfrm>
              <a:custGeom>
                <a:avLst/>
                <a:gdLst>
                  <a:gd name="T0" fmla="*/ 113 w 250"/>
                  <a:gd name="T1" fmla="*/ 2 h 298"/>
                  <a:gd name="T2" fmla="*/ 135 w 250"/>
                  <a:gd name="T3" fmla="*/ 36 h 298"/>
                  <a:gd name="T4" fmla="*/ 147 w 250"/>
                  <a:gd name="T5" fmla="*/ 94 h 298"/>
                  <a:gd name="T6" fmla="*/ 232 w 250"/>
                  <a:gd name="T7" fmla="*/ 95 h 298"/>
                  <a:gd name="T8" fmla="*/ 250 w 250"/>
                  <a:gd name="T9" fmla="*/ 124 h 298"/>
                  <a:gd name="T10" fmla="*/ 232 w 250"/>
                  <a:gd name="T11" fmla="*/ 151 h 298"/>
                  <a:gd name="T12" fmla="*/ 237 w 250"/>
                  <a:gd name="T13" fmla="*/ 171 h 298"/>
                  <a:gd name="T14" fmla="*/ 220 w 250"/>
                  <a:gd name="T15" fmla="*/ 197 h 298"/>
                  <a:gd name="T16" fmla="*/ 231 w 250"/>
                  <a:gd name="T17" fmla="*/ 220 h 298"/>
                  <a:gd name="T18" fmla="*/ 212 w 250"/>
                  <a:gd name="T19" fmla="*/ 248 h 298"/>
                  <a:gd name="T20" fmla="*/ 211 w 250"/>
                  <a:gd name="T21" fmla="*/ 268 h 298"/>
                  <a:gd name="T22" fmla="*/ 193 w 250"/>
                  <a:gd name="T23" fmla="*/ 295 h 298"/>
                  <a:gd name="T24" fmla="*/ 165 w 250"/>
                  <a:gd name="T25" fmla="*/ 298 h 298"/>
                  <a:gd name="T26" fmla="*/ 36 w 250"/>
                  <a:gd name="T27" fmla="*/ 288 h 298"/>
                  <a:gd name="T28" fmla="*/ 0 w 250"/>
                  <a:gd name="T29" fmla="*/ 265 h 298"/>
                  <a:gd name="T30" fmla="*/ 42 w 250"/>
                  <a:gd name="T31" fmla="*/ 277 h 298"/>
                  <a:gd name="T32" fmla="*/ 154 w 250"/>
                  <a:gd name="T33" fmla="*/ 286 h 298"/>
                  <a:gd name="T34" fmla="*/ 186 w 250"/>
                  <a:gd name="T35" fmla="*/ 285 h 298"/>
                  <a:gd name="T36" fmla="*/ 197 w 250"/>
                  <a:gd name="T37" fmla="*/ 277 h 298"/>
                  <a:gd name="T38" fmla="*/ 198 w 250"/>
                  <a:gd name="T39" fmla="*/ 263 h 298"/>
                  <a:gd name="T40" fmla="*/ 190 w 250"/>
                  <a:gd name="T41" fmla="*/ 252 h 298"/>
                  <a:gd name="T42" fmla="*/ 181 w 250"/>
                  <a:gd name="T43" fmla="*/ 238 h 298"/>
                  <a:gd name="T44" fmla="*/ 210 w 250"/>
                  <a:gd name="T45" fmla="*/ 235 h 298"/>
                  <a:gd name="T46" fmla="*/ 218 w 250"/>
                  <a:gd name="T47" fmla="*/ 225 h 298"/>
                  <a:gd name="T48" fmla="*/ 216 w 250"/>
                  <a:gd name="T49" fmla="*/ 210 h 298"/>
                  <a:gd name="T50" fmla="*/ 205 w 250"/>
                  <a:gd name="T51" fmla="*/ 202 h 298"/>
                  <a:gd name="T52" fmla="*/ 207 w 250"/>
                  <a:gd name="T53" fmla="*/ 189 h 298"/>
                  <a:gd name="T54" fmla="*/ 219 w 250"/>
                  <a:gd name="T55" fmla="*/ 184 h 298"/>
                  <a:gd name="T56" fmla="*/ 224 w 250"/>
                  <a:gd name="T57" fmla="*/ 171 h 298"/>
                  <a:gd name="T58" fmla="*/ 219 w 250"/>
                  <a:gd name="T59" fmla="*/ 159 h 298"/>
                  <a:gd name="T60" fmla="*/ 207 w 250"/>
                  <a:gd name="T61" fmla="*/ 154 h 298"/>
                  <a:gd name="T62" fmla="*/ 224 w 250"/>
                  <a:gd name="T63" fmla="*/ 141 h 298"/>
                  <a:gd name="T64" fmla="*/ 235 w 250"/>
                  <a:gd name="T65" fmla="*/ 133 h 298"/>
                  <a:gd name="T66" fmla="*/ 237 w 250"/>
                  <a:gd name="T67" fmla="*/ 119 h 298"/>
                  <a:gd name="T68" fmla="*/ 228 w 250"/>
                  <a:gd name="T69" fmla="*/ 108 h 298"/>
                  <a:gd name="T70" fmla="*/ 152 w 250"/>
                  <a:gd name="T71" fmla="*/ 106 h 298"/>
                  <a:gd name="T72" fmla="*/ 113 w 250"/>
                  <a:gd name="T73" fmla="*/ 106 h 298"/>
                  <a:gd name="T74" fmla="*/ 122 w 250"/>
                  <a:gd name="T75" fmla="*/ 30 h 298"/>
                  <a:gd name="T76" fmla="*/ 110 w 250"/>
                  <a:gd name="T77" fmla="*/ 15 h 298"/>
                  <a:gd name="T78" fmla="*/ 93 w 250"/>
                  <a:gd name="T79" fmla="*/ 11 h 298"/>
                  <a:gd name="T80" fmla="*/ 36 w 250"/>
                  <a:gd name="T81" fmla="*/ 120 h 298"/>
                  <a:gd name="T82" fmla="*/ 24 w 250"/>
                  <a:gd name="T83" fmla="*/ 142 h 298"/>
                  <a:gd name="T84" fmla="*/ 0 w 250"/>
                  <a:gd name="T85" fmla="*/ 134 h 298"/>
                  <a:gd name="T86" fmla="*/ 27 w 250"/>
                  <a:gd name="T87" fmla="*/ 112 h 298"/>
                  <a:gd name="T88" fmla="*/ 82 w 250"/>
                  <a:gd name="T89" fmla="*/ 49 h 298"/>
                  <a:gd name="T90" fmla="*/ 88 w 250"/>
                  <a:gd name="T9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298">
                    <a:moveTo>
                      <a:pt x="88" y="0"/>
                    </a:moveTo>
                    <a:lnTo>
                      <a:pt x="99" y="0"/>
                    </a:lnTo>
                    <a:lnTo>
                      <a:pt x="113" y="2"/>
                    </a:lnTo>
                    <a:lnTo>
                      <a:pt x="125" y="10"/>
                    </a:lnTo>
                    <a:lnTo>
                      <a:pt x="133" y="22"/>
                    </a:lnTo>
                    <a:lnTo>
                      <a:pt x="135" y="36"/>
                    </a:lnTo>
                    <a:lnTo>
                      <a:pt x="135" y="70"/>
                    </a:lnTo>
                    <a:lnTo>
                      <a:pt x="129" y="94"/>
                    </a:lnTo>
                    <a:lnTo>
                      <a:pt x="147" y="94"/>
                    </a:lnTo>
                    <a:lnTo>
                      <a:pt x="152" y="93"/>
                    </a:lnTo>
                    <a:lnTo>
                      <a:pt x="219" y="93"/>
                    </a:lnTo>
                    <a:lnTo>
                      <a:pt x="232" y="95"/>
                    </a:lnTo>
                    <a:lnTo>
                      <a:pt x="241" y="102"/>
                    </a:lnTo>
                    <a:lnTo>
                      <a:pt x="248" y="112"/>
                    </a:lnTo>
                    <a:lnTo>
                      <a:pt x="250" y="124"/>
                    </a:lnTo>
                    <a:lnTo>
                      <a:pt x="248" y="136"/>
                    </a:lnTo>
                    <a:lnTo>
                      <a:pt x="241" y="145"/>
                    </a:lnTo>
                    <a:lnTo>
                      <a:pt x="232" y="151"/>
                    </a:lnTo>
                    <a:lnTo>
                      <a:pt x="229" y="151"/>
                    </a:lnTo>
                    <a:lnTo>
                      <a:pt x="235" y="159"/>
                    </a:lnTo>
                    <a:lnTo>
                      <a:pt x="237" y="171"/>
                    </a:lnTo>
                    <a:lnTo>
                      <a:pt x="235" y="183"/>
                    </a:lnTo>
                    <a:lnTo>
                      <a:pt x="228" y="193"/>
                    </a:lnTo>
                    <a:lnTo>
                      <a:pt x="220" y="197"/>
                    </a:lnTo>
                    <a:lnTo>
                      <a:pt x="222" y="199"/>
                    </a:lnTo>
                    <a:lnTo>
                      <a:pt x="228" y="208"/>
                    </a:lnTo>
                    <a:lnTo>
                      <a:pt x="231" y="220"/>
                    </a:lnTo>
                    <a:lnTo>
                      <a:pt x="228" y="231"/>
                    </a:lnTo>
                    <a:lnTo>
                      <a:pt x="222" y="242"/>
                    </a:lnTo>
                    <a:lnTo>
                      <a:pt x="212" y="248"/>
                    </a:lnTo>
                    <a:lnTo>
                      <a:pt x="205" y="250"/>
                    </a:lnTo>
                    <a:lnTo>
                      <a:pt x="209" y="256"/>
                    </a:lnTo>
                    <a:lnTo>
                      <a:pt x="211" y="268"/>
                    </a:lnTo>
                    <a:lnTo>
                      <a:pt x="209" y="280"/>
                    </a:lnTo>
                    <a:lnTo>
                      <a:pt x="202" y="289"/>
                    </a:lnTo>
                    <a:lnTo>
                      <a:pt x="193" y="295"/>
                    </a:lnTo>
                    <a:lnTo>
                      <a:pt x="181" y="298"/>
                    </a:lnTo>
                    <a:lnTo>
                      <a:pt x="165" y="298"/>
                    </a:lnTo>
                    <a:lnTo>
                      <a:pt x="165" y="298"/>
                    </a:lnTo>
                    <a:lnTo>
                      <a:pt x="70" y="298"/>
                    </a:lnTo>
                    <a:lnTo>
                      <a:pt x="51" y="295"/>
                    </a:lnTo>
                    <a:lnTo>
                      <a:pt x="36" y="288"/>
                    </a:lnTo>
                    <a:lnTo>
                      <a:pt x="25" y="277"/>
                    </a:lnTo>
                    <a:lnTo>
                      <a:pt x="0" y="277"/>
                    </a:lnTo>
                    <a:lnTo>
                      <a:pt x="0" y="265"/>
                    </a:lnTo>
                    <a:lnTo>
                      <a:pt x="30" y="265"/>
                    </a:lnTo>
                    <a:lnTo>
                      <a:pt x="32" y="267"/>
                    </a:lnTo>
                    <a:lnTo>
                      <a:pt x="42" y="277"/>
                    </a:lnTo>
                    <a:lnTo>
                      <a:pt x="55" y="284"/>
                    </a:lnTo>
                    <a:lnTo>
                      <a:pt x="70" y="286"/>
                    </a:lnTo>
                    <a:lnTo>
                      <a:pt x="154" y="286"/>
                    </a:lnTo>
                    <a:lnTo>
                      <a:pt x="154" y="286"/>
                    </a:lnTo>
                    <a:lnTo>
                      <a:pt x="181" y="286"/>
                    </a:lnTo>
                    <a:lnTo>
                      <a:pt x="186" y="285"/>
                    </a:lnTo>
                    <a:lnTo>
                      <a:pt x="190" y="284"/>
                    </a:lnTo>
                    <a:lnTo>
                      <a:pt x="194" y="281"/>
                    </a:lnTo>
                    <a:lnTo>
                      <a:pt x="197" y="277"/>
                    </a:lnTo>
                    <a:lnTo>
                      <a:pt x="198" y="273"/>
                    </a:lnTo>
                    <a:lnTo>
                      <a:pt x="199" y="268"/>
                    </a:lnTo>
                    <a:lnTo>
                      <a:pt x="198" y="263"/>
                    </a:lnTo>
                    <a:lnTo>
                      <a:pt x="197" y="259"/>
                    </a:lnTo>
                    <a:lnTo>
                      <a:pt x="194" y="255"/>
                    </a:lnTo>
                    <a:lnTo>
                      <a:pt x="190" y="252"/>
                    </a:lnTo>
                    <a:lnTo>
                      <a:pt x="186" y="251"/>
                    </a:lnTo>
                    <a:lnTo>
                      <a:pt x="181" y="250"/>
                    </a:lnTo>
                    <a:lnTo>
                      <a:pt x="181" y="238"/>
                    </a:lnTo>
                    <a:lnTo>
                      <a:pt x="201" y="238"/>
                    </a:lnTo>
                    <a:lnTo>
                      <a:pt x="205" y="237"/>
                    </a:lnTo>
                    <a:lnTo>
                      <a:pt x="210" y="235"/>
                    </a:lnTo>
                    <a:lnTo>
                      <a:pt x="212" y="233"/>
                    </a:lnTo>
                    <a:lnTo>
                      <a:pt x="216" y="229"/>
                    </a:lnTo>
                    <a:lnTo>
                      <a:pt x="218" y="225"/>
                    </a:lnTo>
                    <a:lnTo>
                      <a:pt x="218" y="220"/>
                    </a:lnTo>
                    <a:lnTo>
                      <a:pt x="218" y="216"/>
                    </a:lnTo>
                    <a:lnTo>
                      <a:pt x="216" y="210"/>
                    </a:lnTo>
                    <a:lnTo>
                      <a:pt x="212" y="208"/>
                    </a:lnTo>
                    <a:lnTo>
                      <a:pt x="210" y="204"/>
                    </a:lnTo>
                    <a:lnTo>
                      <a:pt x="205" y="202"/>
                    </a:lnTo>
                    <a:lnTo>
                      <a:pt x="201" y="202"/>
                    </a:lnTo>
                    <a:lnTo>
                      <a:pt x="201" y="189"/>
                    </a:lnTo>
                    <a:lnTo>
                      <a:pt x="207" y="189"/>
                    </a:lnTo>
                    <a:lnTo>
                      <a:pt x="211" y="189"/>
                    </a:lnTo>
                    <a:lnTo>
                      <a:pt x="216" y="187"/>
                    </a:lnTo>
                    <a:lnTo>
                      <a:pt x="219" y="184"/>
                    </a:lnTo>
                    <a:lnTo>
                      <a:pt x="223" y="180"/>
                    </a:lnTo>
                    <a:lnTo>
                      <a:pt x="224" y="176"/>
                    </a:lnTo>
                    <a:lnTo>
                      <a:pt x="224" y="171"/>
                    </a:lnTo>
                    <a:lnTo>
                      <a:pt x="224" y="167"/>
                    </a:lnTo>
                    <a:lnTo>
                      <a:pt x="223" y="163"/>
                    </a:lnTo>
                    <a:lnTo>
                      <a:pt x="219" y="159"/>
                    </a:lnTo>
                    <a:lnTo>
                      <a:pt x="216" y="157"/>
                    </a:lnTo>
                    <a:lnTo>
                      <a:pt x="211" y="154"/>
                    </a:lnTo>
                    <a:lnTo>
                      <a:pt x="207" y="154"/>
                    </a:lnTo>
                    <a:lnTo>
                      <a:pt x="207" y="141"/>
                    </a:lnTo>
                    <a:lnTo>
                      <a:pt x="219" y="141"/>
                    </a:lnTo>
                    <a:lnTo>
                      <a:pt x="224" y="141"/>
                    </a:lnTo>
                    <a:lnTo>
                      <a:pt x="228" y="138"/>
                    </a:lnTo>
                    <a:lnTo>
                      <a:pt x="232" y="136"/>
                    </a:lnTo>
                    <a:lnTo>
                      <a:pt x="235" y="133"/>
                    </a:lnTo>
                    <a:lnTo>
                      <a:pt x="237" y="128"/>
                    </a:lnTo>
                    <a:lnTo>
                      <a:pt x="237" y="124"/>
                    </a:lnTo>
                    <a:lnTo>
                      <a:pt x="237" y="119"/>
                    </a:lnTo>
                    <a:lnTo>
                      <a:pt x="235" y="115"/>
                    </a:lnTo>
                    <a:lnTo>
                      <a:pt x="232" y="111"/>
                    </a:lnTo>
                    <a:lnTo>
                      <a:pt x="228" y="108"/>
                    </a:lnTo>
                    <a:lnTo>
                      <a:pt x="224" y="106"/>
                    </a:lnTo>
                    <a:lnTo>
                      <a:pt x="219" y="106"/>
                    </a:lnTo>
                    <a:lnTo>
                      <a:pt x="152" y="106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13" y="106"/>
                    </a:lnTo>
                    <a:lnTo>
                      <a:pt x="123" y="69"/>
                    </a:lnTo>
                    <a:lnTo>
                      <a:pt x="123" y="36"/>
                    </a:lnTo>
                    <a:lnTo>
                      <a:pt x="122" y="30"/>
                    </a:lnTo>
                    <a:lnTo>
                      <a:pt x="119" y="23"/>
                    </a:lnTo>
                    <a:lnTo>
                      <a:pt x="116" y="19"/>
                    </a:lnTo>
                    <a:lnTo>
                      <a:pt x="110" y="15"/>
                    </a:lnTo>
                    <a:lnTo>
                      <a:pt x="105" y="13"/>
                    </a:lnTo>
                    <a:lnTo>
                      <a:pt x="99" y="11"/>
                    </a:lnTo>
                    <a:lnTo>
                      <a:pt x="93" y="11"/>
                    </a:lnTo>
                    <a:lnTo>
                      <a:pt x="93" y="53"/>
                    </a:lnTo>
                    <a:lnTo>
                      <a:pt x="80" y="72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29" y="130"/>
                    </a:lnTo>
                    <a:lnTo>
                      <a:pt x="24" y="142"/>
                    </a:lnTo>
                    <a:lnTo>
                      <a:pt x="23" y="146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13" y="134"/>
                    </a:lnTo>
                    <a:lnTo>
                      <a:pt x="17" y="124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71" y="65"/>
                    </a:lnTo>
                    <a:lnTo>
                      <a:pt x="82" y="49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08"/>
              <p:cNvSpPr>
                <a:spLocks/>
              </p:cNvSpPr>
              <p:nvPr/>
            </p:nvSpPr>
            <p:spPr bwMode="auto">
              <a:xfrm>
                <a:off x="13279439" y="3157538"/>
                <a:ext cx="150813" cy="320675"/>
              </a:xfrm>
              <a:custGeom>
                <a:avLst/>
                <a:gdLst>
                  <a:gd name="T0" fmla="*/ 0 w 95"/>
                  <a:gd name="T1" fmla="*/ 0 h 202"/>
                  <a:gd name="T2" fmla="*/ 95 w 95"/>
                  <a:gd name="T3" fmla="*/ 0 h 202"/>
                  <a:gd name="T4" fmla="*/ 95 w 95"/>
                  <a:gd name="T5" fmla="*/ 202 h 202"/>
                  <a:gd name="T6" fmla="*/ 0 w 95"/>
                  <a:gd name="T7" fmla="*/ 202 h 202"/>
                  <a:gd name="T8" fmla="*/ 0 w 95"/>
                  <a:gd name="T9" fmla="*/ 190 h 202"/>
                  <a:gd name="T10" fmla="*/ 82 w 95"/>
                  <a:gd name="T11" fmla="*/ 190 h 202"/>
                  <a:gd name="T12" fmla="*/ 82 w 95"/>
                  <a:gd name="T13" fmla="*/ 13 h 202"/>
                  <a:gd name="T14" fmla="*/ 0 w 95"/>
                  <a:gd name="T15" fmla="*/ 13 h 202"/>
                  <a:gd name="T16" fmla="*/ 0 w 95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2">
                    <a:moveTo>
                      <a:pt x="0" y="0"/>
                    </a:moveTo>
                    <a:lnTo>
                      <a:pt x="95" y="0"/>
                    </a:lnTo>
                    <a:lnTo>
                      <a:pt x="95" y="202"/>
                    </a:lnTo>
                    <a:lnTo>
                      <a:pt x="0" y="202"/>
                    </a:lnTo>
                    <a:lnTo>
                      <a:pt x="0" y="190"/>
                    </a:lnTo>
                    <a:lnTo>
                      <a:pt x="82" y="190"/>
                    </a:lnTo>
                    <a:lnTo>
                      <a:pt x="82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609"/>
              <p:cNvSpPr>
                <a:spLocks noChangeArrowheads="1"/>
              </p:cNvSpPr>
              <p:nvPr/>
            </p:nvSpPr>
            <p:spPr bwMode="auto">
              <a:xfrm>
                <a:off x="13357226" y="3414713"/>
                <a:ext cx="26988" cy="2063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" name="Owal 61"/>
            <p:cNvSpPr/>
            <p:nvPr/>
          </p:nvSpPr>
          <p:spPr>
            <a:xfrm>
              <a:off x="6530425" y="1474036"/>
              <a:ext cx="884774" cy="884774"/>
            </a:xfrm>
            <a:prstGeom prst="ellipse">
              <a:avLst/>
            </a:prstGeom>
            <a:noFill/>
            <a:ln w="15875" cap="rnd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pic>
        <p:nvPicPr>
          <p:cNvPr id="34" name="Grafika 8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753564" y="178083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869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Andrzej Hlawacik</a:t>
            </a:r>
            <a:br>
              <a:rPr lang="pl-PL" sz="1400" dirty="0"/>
            </a:br>
            <a:r>
              <a:rPr lang="pl-PL" sz="1400" dirty="0"/>
              <a:t>      Specjalista   </a:t>
            </a:r>
            <a:br>
              <a:rPr lang="pl-PL" sz="1400" dirty="0"/>
            </a:br>
            <a:r>
              <a:rPr lang="pl-PL" sz="1400" dirty="0"/>
              <a:t>      Departament Instrumentów Finansowych</a:t>
            </a:r>
            <a:br>
              <a:rPr lang="pl-PL" sz="1400" dirty="0"/>
            </a:br>
            <a:r>
              <a:rPr lang="pl-PL" sz="1400" dirty="0"/>
              <a:t>       tel. 572 775 102</a:t>
            </a:r>
            <a:br>
              <a:rPr lang="pl-PL" sz="1400" dirty="0"/>
            </a:br>
            <a:r>
              <a:rPr lang="pl-PL" sz="1400" dirty="0"/>
              <a:t>       e-mail: Andrzej.Hlawacik@bgk.pl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Bank Gospodarstwa Krajowego</a:t>
            </a:r>
            <a:br>
              <a:rPr lang="pl-PL" sz="1400" dirty="0"/>
            </a:br>
            <a:r>
              <a:rPr lang="pl-PL" sz="1400" dirty="0"/>
              <a:t>ul. </a:t>
            </a:r>
            <a:r>
              <a:rPr lang="pl-PL" sz="1400" dirty="0" smtClean="0"/>
              <a:t>Dąbrowszczaków 21,  10-540 Olsztyn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da-DK" sz="1400" dirty="0"/>
              <a:t>tel. +48 </a:t>
            </a:r>
            <a:r>
              <a:rPr lang="pl-PL" sz="1400" dirty="0" smtClean="0"/>
              <a:t>89</a:t>
            </a:r>
            <a:r>
              <a:rPr lang="da-DK" sz="1400" dirty="0" smtClean="0"/>
              <a:t> </a:t>
            </a:r>
            <a:r>
              <a:rPr lang="pl-PL" sz="1400" dirty="0" smtClean="0"/>
              <a:t>523 05 08</a:t>
            </a:r>
            <a:r>
              <a:rPr lang="da-DK" sz="1400" dirty="0" smtClean="0"/>
              <a:t> </a:t>
            </a:r>
            <a:r>
              <a:rPr lang="pl-PL" sz="1400" dirty="0"/>
              <a:t/>
            </a:r>
            <a:br>
              <a:rPr lang="pl-PL" sz="1400" dirty="0"/>
            </a:b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0" y="24869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b="1" dirty="0"/>
              <a:t>      Andrzej Hlawacik</a:t>
            </a:r>
            <a:br>
              <a:rPr lang="pl-PL" sz="1400" b="1" dirty="0"/>
            </a:br>
            <a:r>
              <a:rPr lang="pl-PL" sz="1400" b="1" dirty="0"/>
              <a:t>      Specjalista   </a:t>
            </a:r>
            <a:br>
              <a:rPr lang="pl-PL" sz="1400" b="1" dirty="0"/>
            </a:br>
            <a:r>
              <a:rPr lang="pl-PL" sz="1400" b="1" dirty="0"/>
              <a:t>      Departament Instrumentów Finansowych</a:t>
            </a:r>
            <a:br>
              <a:rPr lang="pl-PL" sz="1400" b="1" dirty="0"/>
            </a:br>
            <a:r>
              <a:rPr lang="pl-PL" sz="1400" b="1" dirty="0"/>
              <a:t>       tel. 572 775 102</a:t>
            </a:r>
            <a:br>
              <a:rPr lang="pl-PL" sz="1400" b="1" dirty="0"/>
            </a:br>
            <a:r>
              <a:rPr lang="pl-PL" sz="1400" b="1" dirty="0"/>
              <a:t>       e-mail: Andrzej.Hlawacik@bgk.pl</a:t>
            </a:r>
            <a:br>
              <a:rPr lang="pl-PL" sz="14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1400" dirty="0"/>
              <a:t>Bank Gospodarstwa Krajowego</a:t>
            </a:r>
            <a:br>
              <a:rPr lang="pl-PL" sz="1400" dirty="0"/>
            </a:br>
            <a:r>
              <a:rPr lang="pl-PL" sz="1400" dirty="0"/>
              <a:t>ul. </a:t>
            </a:r>
            <a:r>
              <a:rPr lang="pl-PL" sz="1400" dirty="0" smtClean="0"/>
              <a:t>Dąbrowszczaków 21,  10-540 Olsztyn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da-DK" sz="1400" dirty="0"/>
              <a:t>tel. +48 </a:t>
            </a:r>
            <a:r>
              <a:rPr lang="pl-PL" sz="1400" dirty="0" smtClean="0"/>
              <a:t>89</a:t>
            </a:r>
            <a:r>
              <a:rPr lang="da-DK" sz="1400" dirty="0" smtClean="0"/>
              <a:t> </a:t>
            </a:r>
            <a:r>
              <a:rPr lang="pl-PL" sz="1400" dirty="0" smtClean="0"/>
              <a:t>523 05 08</a:t>
            </a:r>
            <a:r>
              <a:rPr lang="da-DK" sz="1400" dirty="0" smtClean="0"/>
              <a:t> </a:t>
            </a:r>
            <a:r>
              <a:rPr lang="pl-PL" sz="1400" dirty="0"/>
              <a:t/>
            </a:r>
            <a:br>
              <a:rPr lang="pl-PL" sz="1400" dirty="0"/>
            </a:br>
            <a:endParaRPr lang="pl-PL" sz="14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49577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347"/>
            <a:ext cx="7015186" cy="700925"/>
          </a:xfrm>
          <a:prstGeom prst="rect">
            <a:avLst/>
          </a:prstGeom>
        </p:spPr>
      </p:pic>
      <p:pic>
        <p:nvPicPr>
          <p:cNvPr id="17" name="Grafika 8"/>
          <p:cNvPicPr/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7"/>
              </a:ext>
            </a:extLst>
          </a:blip>
          <a:stretch>
            <a:fillRect/>
          </a:stretch>
        </p:blipFill>
        <p:spPr>
          <a:xfrm>
            <a:off x="96311" y="370460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04" y="11694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2" name="Grafika 8"/>
          <p:cNvPicPr/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159732" y="273573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578555"/>
            <a:ext cx="11444189" cy="4626194"/>
            <a:chOff x="438084" y="2318549"/>
            <a:chExt cx="10371462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327891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Rozwojowa: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w początkowej fazie rozwoju (tj. działających na rynku nie dłużej niż 3 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564375" y="4326466"/>
            <a:ext cx="4507126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2" name="Grafika 8"/>
          <p:cNvPicPr/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96311" y="111825"/>
            <a:ext cx="2682593" cy="55823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55171" y="4609574"/>
            <a:ext cx="4122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rozwojowego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000" b="1" dirty="0" smtClean="0">
                <a:solidFill>
                  <a:schemeClr val="tx1"/>
                </a:solidFill>
              </a:rPr>
              <a:t>w województwie warmińsko-mazurskim?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28744"/>
              </p:ext>
            </p:extLst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4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48439" y="1290194"/>
            <a:ext cx="10949776" cy="5160287"/>
            <a:chOff x="467718" y="2200730"/>
            <a:chExt cx="11201076" cy="3978826"/>
          </a:xfrm>
        </p:grpSpPr>
        <p:sp>
          <p:nvSpPr>
            <p:cNvPr id="6" name="Prostokąt 5"/>
            <p:cNvSpPr/>
            <p:nvPr/>
          </p:nvSpPr>
          <p:spPr>
            <a:xfrm>
              <a:off x="481655" y="2200730"/>
              <a:ext cx="11187139" cy="518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Rozwojowa”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467718" y="2956103"/>
              <a:ext cx="10715982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„Centrum Rozwoju Ekonomicznego Pasłęka</a:t>
              </a:r>
              <a:r>
                <a:rPr lang="pl-PL" sz="1600" b="1" dirty="0" smtClean="0">
                  <a:solidFill>
                    <a:schemeClr val="tx1">
                      <a:lumMod val="75000"/>
                    </a:schemeClr>
                  </a:solidFill>
                </a:rPr>
                <a:t>”</a:t>
              </a: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Działdowska Agencja Rozwoju S.A.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Fundacja Rozwoju Regionu Łukta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Nidzicka Fundacja Rozwoju „NIDA</a:t>
              </a:r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”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Warmińsko-Mazurska Agencja Rozwoju Regionalnego w Olsztynie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81655" y="2860778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707319"/>
            <a:chOff x="438084" y="1791311"/>
            <a:chExt cx="10327891" cy="4388245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194542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Inwestycyjna z Premią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sz="2400" dirty="0" smtClean="0"/>
                <a:t>Wsparcie </a:t>
              </a:r>
              <a:r>
                <a:rPr lang="pl-PL" sz="2400" dirty="0"/>
                <a:t>inwestycji w niezbędną infrastrukturę ściśle związaną z przedmiotem projektu, poprawę potencjału konkurencyjnego przedsiębiorstw, zdolność do rozszerzenia oferty o nowe produkty lub usługi.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23715" y="3808641"/>
              <a:ext cx="4084648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maszyny i sprzęt produkcyjny - przedsięwzięcia rozwojowe np. modernizacja środków produkcji, wyposażenie nowych lub doposażenie miejsc pracy</a:t>
              </a:r>
            </a:p>
            <a:p>
              <a:pPr algn="just"/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1">
                      <a:lumMod val="75000"/>
                    </a:schemeClr>
                  </a:solidFill>
                </a:rPr>
                <a:t>n</a:t>
              </a:r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owoczesne technologie informacyjno - komunikacyjne</a:t>
              </a:r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126631" y="3710428"/>
            <a:ext cx="4507126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innowacje produktowe i procesowe m.in. poprzez adoptowanie technologii i rozwiązań zakupionych przez przedsiębiorstwa</a:t>
            </a:r>
          </a:p>
          <a:p>
            <a:pPr algn="just"/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 środki trwałe, jak i wartości niematerialne i prawne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634419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2" name="Grafika 8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199999" y="153871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Kto udziela pożyczek unijnych?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r>
              <a:rPr lang="pl-PL" b="1" dirty="0" smtClean="0">
                <a:cs typeface="Arial"/>
                <a:sym typeface="Wingdings" panose="05000000000000000000" pitchFamily="2" charset="2"/>
              </a:rPr>
              <a:t>W województwie warmińsko-mazurskim</a:t>
            </a: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406882" y="2204786"/>
            <a:ext cx="11417124" cy="4287453"/>
            <a:chOff x="467718" y="2200730"/>
            <a:chExt cx="10346934" cy="4287453"/>
          </a:xfrm>
        </p:grpSpPr>
        <p:sp>
          <p:nvSpPr>
            <p:cNvPr id="4" name="Prostokąt 3"/>
            <p:cNvSpPr/>
            <p:nvPr/>
          </p:nvSpPr>
          <p:spPr>
            <a:xfrm>
              <a:off x="481655" y="2200730"/>
              <a:ext cx="10327891" cy="518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inwestycyjna z premią”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67718" y="2834832"/>
              <a:ext cx="10346934" cy="36533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„Centrum Rozwoju Ekonomicznego Pasłęka”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Warmińsko-Mazurska Agencja Rozwoju Regionalnego w Olsztynie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Działdowska Agencja Rozwoju S.A.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Łukta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Wspierania Przedsiębiorczości Regionalnej w Gołdapi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Nidzicka Fundacja Rozwoju „NIDA”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81655" y="2860778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 MSP  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kurierskiej)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2" name="Grafika 8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199999" y="153871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Kto udziela pożyczek unijnych?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r>
              <a:rPr lang="pl-PL" b="1" dirty="0" smtClean="0">
                <a:cs typeface="Arial"/>
                <a:sym typeface="Wingdings" panose="05000000000000000000" pitchFamily="2" charset="2"/>
              </a:rPr>
              <a:t>W województwie warmińsko-mazurskim</a:t>
            </a: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406882" y="2204786"/>
            <a:ext cx="11417124" cy="4287453"/>
            <a:chOff x="467718" y="2200730"/>
            <a:chExt cx="10346934" cy="4287453"/>
          </a:xfrm>
        </p:grpSpPr>
        <p:sp>
          <p:nvSpPr>
            <p:cNvPr id="4" name="Prostokąt 3"/>
            <p:cNvSpPr/>
            <p:nvPr/>
          </p:nvSpPr>
          <p:spPr>
            <a:xfrm>
              <a:off x="481655" y="2200730"/>
              <a:ext cx="10327891" cy="518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Płynnościowa”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67718" y="2834832"/>
              <a:ext cx="10346934" cy="36533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„Centrum Rozwoju Ekonomicznego Pasłęka”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Warmińsko-Mazurska Agencja Rozwoju Regionalnego w Olsztynie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Działdowska Agencja Rozwoju S.A.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81655" y="2860778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13267" y="0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Mikro</a:t>
            </a: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Małe</a:t>
            </a: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Średnie, w tym</a:t>
            </a:r>
          </a:p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3853309" y="50876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4089961" y="660460"/>
            <a:ext cx="3334912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Rozwojowa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MŚP działające na rynku do 3 lat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88" name="Content Placeholder 10"/>
          <p:cNvSpPr txBox="1">
            <a:spLocks/>
          </p:cNvSpPr>
          <p:nvPr/>
        </p:nvSpPr>
        <p:spPr>
          <a:xfrm>
            <a:off x="8005069" y="641546"/>
            <a:ext cx="2904737" cy="61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Pożyczka Inwestycyjna              z Premią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89" name="Symbol zastępczy zawartości 2"/>
          <p:cNvSpPr txBox="1">
            <a:spLocks/>
          </p:cNvSpPr>
          <p:nvPr/>
        </p:nvSpPr>
        <p:spPr>
          <a:xfrm>
            <a:off x="7905345" y="1331302"/>
            <a:ext cx="3893506" cy="15950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Oprocentowanie od</a:t>
            </a:r>
            <a:r>
              <a:rPr lang="pl-PL" sz="1600" dirty="0" smtClean="0">
                <a:solidFill>
                  <a:srgbClr val="CF002B"/>
                </a:solidFill>
              </a:rPr>
              <a:t>  </a:t>
            </a:r>
            <a:r>
              <a:rPr lang="pl-PL" sz="1800" dirty="0" smtClean="0">
                <a:solidFill>
                  <a:srgbClr val="CF002B"/>
                </a:solidFill>
              </a:rPr>
              <a:t>0,92 </a:t>
            </a:r>
            <a:r>
              <a:rPr lang="pl-PL" sz="18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finansowanie od </a:t>
            </a:r>
            <a:r>
              <a:rPr lang="pl-PL" sz="1600" dirty="0" smtClean="0">
                <a:solidFill>
                  <a:srgbClr val="D7294D"/>
                </a:solidFill>
              </a:rPr>
              <a:t>5 tyś</a:t>
            </a:r>
            <a:r>
              <a:rPr lang="pl-PL" sz="1600" dirty="0" smtClean="0">
                <a:solidFill>
                  <a:srgbClr val="545454"/>
                </a:solidFill>
              </a:rPr>
              <a:t>. do </a:t>
            </a:r>
            <a:r>
              <a:rPr lang="pl-PL" sz="1600" dirty="0" smtClean="0">
                <a:solidFill>
                  <a:srgbClr val="CF002B"/>
                </a:solidFill>
              </a:rPr>
              <a:t>1,5 </a:t>
            </a:r>
            <a:r>
              <a:rPr lang="pl-PL" sz="1600" dirty="0">
                <a:solidFill>
                  <a:srgbClr val="CF002B"/>
                </a:solidFill>
              </a:rPr>
              <a:t>mln </a:t>
            </a:r>
            <a:r>
              <a:rPr lang="pl-PL" sz="1600" dirty="0">
                <a:solidFill>
                  <a:srgbClr val="545454"/>
                </a:solidFill>
              </a:rPr>
              <a:t>zł </a:t>
            </a:r>
            <a:endParaRPr lang="pl-PL" sz="1600" dirty="0" smtClean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okres </a:t>
            </a:r>
            <a:r>
              <a:rPr lang="pl-PL" sz="1600" dirty="0">
                <a:solidFill>
                  <a:srgbClr val="545454"/>
                </a:solidFill>
              </a:rPr>
              <a:t>spłaty </a:t>
            </a:r>
            <a:r>
              <a:rPr lang="pl-PL" sz="1600" dirty="0">
                <a:solidFill>
                  <a:srgbClr val="CF002B"/>
                </a:solidFill>
              </a:rPr>
              <a:t>do 8 </a:t>
            </a:r>
            <a:r>
              <a:rPr lang="pl-PL" sz="1600" dirty="0" smtClean="0">
                <a:solidFill>
                  <a:srgbClr val="CF002B"/>
                </a:solidFill>
              </a:rPr>
              <a:t>lat ( 96 m-</a:t>
            </a:r>
            <a:r>
              <a:rPr lang="pl-PL" sz="1600" dirty="0" err="1" smtClean="0">
                <a:solidFill>
                  <a:srgbClr val="CF002B"/>
                </a:solidFill>
              </a:rPr>
              <a:t>cy</a:t>
            </a:r>
            <a:r>
              <a:rPr lang="pl-PL" sz="1600" dirty="0" smtClean="0">
                <a:solidFill>
                  <a:srgbClr val="CF002B"/>
                </a:solidFill>
              </a:rPr>
              <a:t> )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podstawowa karencja </a:t>
            </a:r>
            <a:r>
              <a:rPr lang="pl-PL" sz="1600" dirty="0">
                <a:solidFill>
                  <a:srgbClr val="545454"/>
                </a:solidFill>
              </a:rPr>
              <a:t>w spłacie </a:t>
            </a:r>
            <a:r>
              <a:rPr lang="pl-PL" sz="1600" dirty="0">
                <a:solidFill>
                  <a:srgbClr val="CF002B"/>
                </a:solidFill>
              </a:rPr>
              <a:t>do </a:t>
            </a:r>
            <a:r>
              <a:rPr lang="pl-PL" sz="1600" dirty="0" smtClean="0">
                <a:solidFill>
                  <a:srgbClr val="CF002B"/>
                </a:solidFill>
              </a:rPr>
              <a:t>12 miesięcy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CF002B"/>
                </a:solidFill>
              </a:rPr>
              <a:t>W stosunku do wybranych przedsięwzięć możliwe jest uzyskanie premii ( w postaci subsydiowania odsetek do 50% ).</a:t>
            </a:r>
            <a:endParaRPr lang="pl-PL" sz="1800" dirty="0" smtClean="0">
              <a:solidFill>
                <a:srgbClr val="CF002B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400" dirty="0">
              <a:solidFill>
                <a:srgbClr val="545454"/>
              </a:solidFill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3990941" y="1323298"/>
            <a:ext cx="3717563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oprocentowanie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</a:t>
            </a:r>
            <a:r>
              <a:rPr lang="pl-PL" sz="1800" dirty="0" smtClean="0">
                <a:solidFill>
                  <a:srgbClr val="CF002B"/>
                </a:solidFill>
              </a:rPr>
              <a:t>0,28 </a:t>
            </a:r>
            <a:r>
              <a:rPr lang="pl-PL" sz="18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 Finansowanie od </a:t>
            </a:r>
            <a:r>
              <a:rPr lang="pl-PL" sz="1600" dirty="0">
                <a:solidFill>
                  <a:srgbClr val="D7294D"/>
                </a:solidFill>
              </a:rPr>
              <a:t>5</a:t>
            </a:r>
            <a:r>
              <a:rPr lang="pl-PL" sz="1600" dirty="0" smtClean="0">
                <a:solidFill>
                  <a:srgbClr val="D7294D"/>
                </a:solidFill>
              </a:rPr>
              <a:t> tyś</a:t>
            </a:r>
            <a:r>
              <a:rPr lang="pl-PL" sz="1600" dirty="0" smtClean="0">
                <a:solidFill>
                  <a:srgbClr val="545454"/>
                </a:solidFill>
              </a:rPr>
              <a:t>. </a:t>
            </a:r>
            <a:r>
              <a:rPr lang="pl-PL" sz="1600" dirty="0">
                <a:solidFill>
                  <a:srgbClr val="545454"/>
                </a:solidFill>
              </a:rPr>
              <a:t>do </a:t>
            </a:r>
            <a:r>
              <a:rPr lang="pl-PL" sz="1600" dirty="0" smtClean="0">
                <a:solidFill>
                  <a:srgbClr val="CF002B"/>
                </a:solidFill>
              </a:rPr>
              <a:t>1,5 mln. </a:t>
            </a:r>
            <a:r>
              <a:rPr lang="pl-PL" sz="1600" dirty="0" smtClean="0">
                <a:solidFill>
                  <a:srgbClr val="545454"/>
                </a:solidFill>
              </a:rPr>
              <a:t>zł</a:t>
            </a:r>
            <a:endParaRPr lang="pl-PL" sz="16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okres spłaty </a:t>
            </a:r>
            <a:r>
              <a:rPr lang="pl-PL" sz="1600" dirty="0">
                <a:solidFill>
                  <a:srgbClr val="CF002B"/>
                </a:solidFill>
              </a:rPr>
              <a:t>do 8</a:t>
            </a:r>
            <a:r>
              <a:rPr lang="pl-PL" sz="1600" dirty="0" smtClean="0">
                <a:solidFill>
                  <a:srgbClr val="CF002B"/>
                </a:solidFill>
              </a:rPr>
              <a:t> lat ( 96 m-</a:t>
            </a:r>
            <a:r>
              <a:rPr lang="pl-PL" sz="1600" dirty="0" err="1" smtClean="0">
                <a:solidFill>
                  <a:srgbClr val="CF002B"/>
                </a:solidFill>
              </a:rPr>
              <a:t>cy</a:t>
            </a:r>
            <a:r>
              <a:rPr lang="pl-PL" sz="1600" dirty="0" smtClean="0">
                <a:solidFill>
                  <a:srgbClr val="CF002B"/>
                </a:solidFill>
              </a:rPr>
              <a:t> )</a:t>
            </a:r>
            <a:endParaRPr lang="pl-PL" sz="16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 smtClean="0">
                <a:solidFill>
                  <a:srgbClr val="545454"/>
                </a:solidFill>
              </a:rPr>
              <a:t>podstawowa karencja </a:t>
            </a:r>
            <a:r>
              <a:rPr lang="pl-PL" sz="1600" dirty="0">
                <a:solidFill>
                  <a:srgbClr val="545454"/>
                </a:solidFill>
              </a:rPr>
              <a:t>w </a:t>
            </a:r>
            <a:r>
              <a:rPr lang="pl-PL" sz="1600" dirty="0" smtClean="0">
                <a:solidFill>
                  <a:srgbClr val="545454"/>
                </a:solidFill>
              </a:rPr>
              <a:t>spłacie </a:t>
            </a:r>
            <a:r>
              <a:rPr lang="pl-PL" sz="1600" dirty="0">
                <a:solidFill>
                  <a:srgbClr val="CF002B"/>
                </a:solidFill>
              </a:rPr>
              <a:t>do </a:t>
            </a:r>
            <a:r>
              <a:rPr lang="pl-PL" sz="1600" dirty="0" smtClean="0">
                <a:solidFill>
                  <a:srgbClr val="CF002B"/>
                </a:solidFill>
              </a:rPr>
              <a:t>12 miesięcy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04697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 smtClean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 smtClean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 smtClean="0">
                <a:solidFill>
                  <a:srgbClr val="545454"/>
                </a:solidFill>
              </a:rPr>
              <a:t>wakacji kredytowych do 4 </a:t>
            </a:r>
            <a:r>
              <a:rPr lang="pl-PL" sz="1800" u="sng" dirty="0">
                <a:solidFill>
                  <a:srgbClr val="545454"/>
                </a:solidFill>
              </a:rPr>
              <a:t>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</a:t>
            </a:r>
            <a:r>
              <a:rPr lang="pl-PL" sz="1800" dirty="0" smtClean="0">
                <a:solidFill>
                  <a:srgbClr val="545454"/>
                </a:solidFill>
              </a:rPr>
              <a:t>19</a:t>
            </a:r>
            <a:endParaRPr lang="pl-PL" sz="1800" dirty="0">
              <a:solidFill>
                <a:srgbClr val="545454"/>
              </a:solidFill>
            </a:endParaRPr>
          </a:p>
        </p:txBody>
      </p:sp>
      <p:pic>
        <p:nvPicPr>
          <p:cNvPr id="23" name="Grafika 8"/>
          <p:cNvPicPr/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="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5"/>
              </a:ext>
            </a:extLst>
          </a:blip>
          <a:stretch>
            <a:fillRect/>
          </a:stretch>
        </p:blipFill>
        <p:spPr>
          <a:xfrm>
            <a:off x="123800" y="465850"/>
            <a:ext cx="2682593" cy="5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/>
      <p:bldP spid="90" grpId="0"/>
      <p:bldP spid="2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1558230-da65-4863-82dc-579f45735f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8136</TotalTime>
  <Words>993</Words>
  <Application>Microsoft Office PowerPoint</Application>
  <PresentationFormat>Panoramiczny</PresentationFormat>
  <Paragraphs>203</Paragraphs>
  <Slides>15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Tide Sans 200 Lil Mondo</vt:lpstr>
      <vt:lpstr>Tide Sans 600 Bunny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Kto udziela pożyczek unijnych? w województwie warmińsko-mazurskim?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953</cp:revision>
  <cp:lastPrinted>2019-02-28T14:26:50Z</cp:lastPrinted>
  <dcterms:created xsi:type="dcterms:W3CDTF">2015-02-05T23:14:26Z</dcterms:created>
  <dcterms:modified xsi:type="dcterms:W3CDTF">2020-07-16T07:47:32Z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