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7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9949444"/>
            <a:ext cx="18288000" cy="337820"/>
          </a:xfrm>
          <a:custGeom>
            <a:avLst/>
            <a:gdLst/>
            <a:ahLst/>
            <a:cxnLst/>
            <a:rect l="l" t="t" r="r" b="b"/>
            <a:pathLst>
              <a:path w="18288000" h="337820">
                <a:moveTo>
                  <a:pt x="0" y="337560"/>
                </a:moveTo>
                <a:lnTo>
                  <a:pt x="18287998" y="337560"/>
                </a:lnTo>
                <a:lnTo>
                  <a:pt x="18287998" y="0"/>
                </a:lnTo>
                <a:lnTo>
                  <a:pt x="0" y="0"/>
                </a:lnTo>
                <a:lnTo>
                  <a:pt x="0" y="337560"/>
                </a:lnTo>
                <a:close/>
              </a:path>
            </a:pathLst>
          </a:custGeom>
          <a:solidFill>
            <a:srgbClr val="FEFF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5"/>
            <a:ext cx="18288000" cy="339090"/>
          </a:xfrm>
          <a:custGeom>
            <a:avLst/>
            <a:gdLst/>
            <a:ahLst/>
            <a:cxnLst/>
            <a:rect l="l" t="t" r="r" b="b"/>
            <a:pathLst>
              <a:path w="18288000" h="339090">
                <a:moveTo>
                  <a:pt x="0" y="338714"/>
                </a:moveTo>
                <a:lnTo>
                  <a:pt x="18287998" y="338714"/>
                </a:lnTo>
                <a:lnTo>
                  <a:pt x="18287998" y="0"/>
                </a:lnTo>
                <a:lnTo>
                  <a:pt x="0" y="0"/>
                </a:lnTo>
                <a:lnTo>
                  <a:pt x="0" y="338714"/>
                </a:lnTo>
                <a:close/>
              </a:path>
            </a:pathLst>
          </a:custGeom>
          <a:solidFill>
            <a:srgbClr val="FEFF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338720"/>
            <a:ext cx="18288000" cy="9610725"/>
          </a:xfrm>
          <a:custGeom>
            <a:avLst/>
            <a:gdLst/>
            <a:ahLst/>
            <a:cxnLst/>
            <a:rect l="l" t="t" r="r" b="b"/>
            <a:pathLst>
              <a:path w="18288000" h="9610725">
                <a:moveTo>
                  <a:pt x="0" y="9610724"/>
                </a:moveTo>
                <a:lnTo>
                  <a:pt x="0" y="0"/>
                </a:lnTo>
                <a:lnTo>
                  <a:pt x="18287999" y="0"/>
                </a:lnTo>
                <a:lnTo>
                  <a:pt x="18287999" y="9610724"/>
                </a:lnTo>
                <a:lnTo>
                  <a:pt x="0" y="9610724"/>
                </a:lnTo>
                <a:close/>
              </a:path>
            </a:pathLst>
          </a:custGeom>
          <a:solidFill>
            <a:srgbClr val="D9C1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156225" y="3367853"/>
            <a:ext cx="11975548" cy="497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0" b="0" i="0">
                <a:solidFill>
                  <a:srgbClr val="D9C1B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0" i="0">
                <a:solidFill>
                  <a:srgbClr val="52584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0" b="0" i="0">
                <a:solidFill>
                  <a:srgbClr val="D9C1B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800" b="0" i="0">
                <a:solidFill>
                  <a:srgbClr val="52584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D9C1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4289946"/>
            <a:ext cx="8420100" cy="4972050"/>
          </a:xfrm>
          <a:custGeom>
            <a:avLst/>
            <a:gdLst/>
            <a:ahLst/>
            <a:cxnLst/>
            <a:rect l="l" t="t" r="r" b="b"/>
            <a:pathLst>
              <a:path w="8420100" h="4972050">
                <a:moveTo>
                  <a:pt x="0" y="0"/>
                </a:moveTo>
                <a:lnTo>
                  <a:pt x="8420099" y="0"/>
                </a:lnTo>
                <a:lnTo>
                  <a:pt x="8420099" y="4972049"/>
                </a:lnTo>
                <a:lnTo>
                  <a:pt x="0" y="49720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0221302" y="4289946"/>
            <a:ext cx="8067040" cy="4972050"/>
          </a:xfrm>
          <a:custGeom>
            <a:avLst/>
            <a:gdLst/>
            <a:ahLst/>
            <a:cxnLst/>
            <a:rect l="l" t="t" r="r" b="b"/>
            <a:pathLst>
              <a:path w="8067040" h="4972050">
                <a:moveTo>
                  <a:pt x="0" y="0"/>
                </a:moveTo>
                <a:lnTo>
                  <a:pt x="8066696" y="0"/>
                </a:lnTo>
                <a:lnTo>
                  <a:pt x="8066696" y="4972049"/>
                </a:lnTo>
                <a:lnTo>
                  <a:pt x="0" y="49720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981488"/>
            <a:ext cx="8422987" cy="3581399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21302" y="4834005"/>
            <a:ext cx="8066697" cy="38480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0" b="0" i="0">
                <a:solidFill>
                  <a:srgbClr val="D9C1B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0" b="0" i="0">
                <a:solidFill>
                  <a:srgbClr val="D9C1B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D9C1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1151" y="1073150"/>
            <a:ext cx="17245696" cy="139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0" b="0" i="0">
                <a:solidFill>
                  <a:srgbClr val="D9C1B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905611" y="2700666"/>
            <a:ext cx="9618344" cy="59099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0" i="0">
                <a:solidFill>
                  <a:srgbClr val="52584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949440"/>
            <a:ext cx="18288000" cy="337820"/>
          </a:xfrm>
          <a:custGeom>
            <a:avLst/>
            <a:gdLst/>
            <a:ahLst/>
            <a:cxnLst/>
            <a:rect l="l" t="t" r="r" b="b"/>
            <a:pathLst>
              <a:path w="18288000" h="337820">
                <a:moveTo>
                  <a:pt x="0" y="337558"/>
                </a:moveTo>
                <a:lnTo>
                  <a:pt x="18287998" y="337558"/>
                </a:lnTo>
                <a:lnTo>
                  <a:pt x="18287998" y="0"/>
                </a:lnTo>
                <a:lnTo>
                  <a:pt x="0" y="0"/>
                </a:lnTo>
                <a:lnTo>
                  <a:pt x="0" y="337558"/>
                </a:lnTo>
                <a:close/>
              </a:path>
            </a:pathLst>
          </a:custGeom>
          <a:solidFill>
            <a:srgbClr val="FEFFF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8288000" cy="9949815"/>
            <a:chOff x="0" y="0"/>
            <a:chExt cx="18288000" cy="9949815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8288000" cy="339090"/>
            </a:xfrm>
            <a:custGeom>
              <a:avLst/>
              <a:gdLst/>
              <a:ahLst/>
              <a:cxnLst/>
              <a:rect l="l" t="t" r="r" b="b"/>
              <a:pathLst>
                <a:path w="18288000" h="339090">
                  <a:moveTo>
                    <a:pt x="0" y="338716"/>
                  </a:moveTo>
                  <a:lnTo>
                    <a:pt x="18287998" y="338716"/>
                  </a:lnTo>
                  <a:lnTo>
                    <a:pt x="18287998" y="0"/>
                  </a:lnTo>
                  <a:lnTo>
                    <a:pt x="0" y="0"/>
                  </a:lnTo>
                  <a:lnTo>
                    <a:pt x="0" y="338716"/>
                  </a:lnTo>
                  <a:close/>
                </a:path>
              </a:pathLst>
            </a:custGeom>
            <a:solidFill>
              <a:srgbClr val="FEFF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38716"/>
              <a:ext cx="18288000" cy="9610725"/>
            </a:xfrm>
            <a:custGeom>
              <a:avLst/>
              <a:gdLst/>
              <a:ahLst/>
              <a:cxnLst/>
              <a:rect l="l" t="t" r="r" b="b"/>
              <a:pathLst>
                <a:path w="18288000" h="9610725">
                  <a:moveTo>
                    <a:pt x="0" y="9610724"/>
                  </a:moveTo>
                  <a:lnTo>
                    <a:pt x="0" y="0"/>
                  </a:lnTo>
                  <a:lnTo>
                    <a:pt x="18287999" y="0"/>
                  </a:lnTo>
                  <a:lnTo>
                    <a:pt x="18287999" y="9610724"/>
                  </a:lnTo>
                  <a:lnTo>
                    <a:pt x="0" y="9610724"/>
                  </a:lnTo>
                  <a:close/>
                </a:path>
              </a:pathLst>
            </a:custGeom>
            <a:solidFill>
              <a:srgbClr val="D9C1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156309" y="3365024"/>
            <a:ext cx="11975465" cy="497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100" b="1" spc="70" dirty="0">
                <a:solidFill>
                  <a:srgbClr val="FEFFF7"/>
                </a:solidFill>
                <a:latin typeface="Verdana"/>
                <a:cs typeface="Verdana"/>
              </a:rPr>
              <a:t>INICJATYWA</a:t>
            </a:r>
            <a:r>
              <a:rPr sz="3100" b="1" spc="50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3100" b="1" spc="180" dirty="0">
                <a:solidFill>
                  <a:srgbClr val="FEFFF7"/>
                </a:solidFill>
                <a:latin typeface="Verdana"/>
                <a:cs typeface="Verdana"/>
              </a:rPr>
              <a:t>LOKALNA</a:t>
            </a:r>
            <a:r>
              <a:rPr sz="3100" b="1" spc="50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3100" b="1" spc="-300" dirty="0">
                <a:solidFill>
                  <a:srgbClr val="FEFFF7"/>
                </a:solidFill>
                <a:latin typeface="Verdana"/>
                <a:cs typeface="Verdana"/>
              </a:rPr>
              <a:t>-</a:t>
            </a:r>
            <a:r>
              <a:rPr sz="3100" b="1" spc="50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3100" b="1" spc="210" dirty="0">
                <a:solidFill>
                  <a:srgbClr val="FEFFF7"/>
                </a:solidFill>
                <a:latin typeface="Verdana"/>
                <a:cs typeface="Verdana"/>
              </a:rPr>
              <a:t>POMYSŁOWE</a:t>
            </a:r>
            <a:r>
              <a:rPr sz="3100" b="1" spc="50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3100" b="1" spc="215" dirty="0">
                <a:solidFill>
                  <a:srgbClr val="FEFFF7"/>
                </a:solidFill>
                <a:latin typeface="Verdana"/>
                <a:cs typeface="Verdana"/>
              </a:rPr>
              <a:t>MRĄGOWO</a:t>
            </a:r>
            <a:endParaRPr sz="31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39757" y="4208848"/>
            <a:ext cx="9608820" cy="2670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0" b="1" spc="-1025" dirty="0">
                <a:solidFill>
                  <a:srgbClr val="FEFFF7"/>
                </a:solidFill>
                <a:latin typeface="Trebuchet MS"/>
                <a:cs typeface="Trebuchet MS"/>
              </a:rPr>
              <a:t>SPRAWOZDANIE</a:t>
            </a:r>
            <a:endParaRPr sz="12000" dirty="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2820"/>
              </a:spcBef>
              <a:tabLst>
                <a:tab pos="5389245" algn="l"/>
              </a:tabLst>
            </a:pPr>
            <a:r>
              <a:rPr sz="3000" b="1" spc="-50" dirty="0">
                <a:solidFill>
                  <a:srgbClr val="FEFFF7"/>
                </a:solidFill>
                <a:latin typeface="Verdana"/>
                <a:cs typeface="Verdana"/>
              </a:rPr>
              <a:t>Instrukcja</a:t>
            </a:r>
            <a:r>
              <a:rPr sz="3000" b="1" spc="-9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3000" b="1" dirty="0" err="1">
                <a:solidFill>
                  <a:srgbClr val="FEFFF7"/>
                </a:solidFill>
                <a:latin typeface="Verdana"/>
                <a:cs typeface="Verdana"/>
              </a:rPr>
              <a:t>wypełniania</a:t>
            </a:r>
            <a:r>
              <a:rPr sz="3000" b="1" spc="-9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endParaRPr sz="3000" dirty="0">
              <a:latin typeface="Verdana"/>
              <a:cs typeface="Verdana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73812" y="8381841"/>
            <a:ext cx="5143499" cy="140017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38717"/>
            <a:ext cx="9599930" cy="9610725"/>
          </a:xfrm>
          <a:custGeom>
            <a:avLst/>
            <a:gdLst/>
            <a:ahLst/>
            <a:cxnLst/>
            <a:rect l="l" t="t" r="r" b="b"/>
            <a:pathLst>
              <a:path w="9599930" h="9610725">
                <a:moveTo>
                  <a:pt x="9599507" y="9610723"/>
                </a:moveTo>
                <a:lnTo>
                  <a:pt x="0" y="9610723"/>
                </a:lnTo>
                <a:lnTo>
                  <a:pt x="0" y="0"/>
                </a:lnTo>
                <a:lnTo>
                  <a:pt x="9599507" y="0"/>
                </a:lnTo>
                <a:lnTo>
                  <a:pt x="9599507" y="961072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9973754" y="0"/>
            <a:ext cx="8314690" cy="10287000"/>
            <a:chOff x="9973754" y="0"/>
            <a:chExt cx="8314690" cy="10287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325441" y="0"/>
              <a:ext cx="5962558" cy="1028699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973754" y="0"/>
              <a:ext cx="8314245" cy="10286998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90" dirty="0"/>
              <a:t>STRONA</a:t>
            </a:r>
            <a:r>
              <a:rPr spc="-645" dirty="0"/>
              <a:t> </a:t>
            </a:r>
            <a:r>
              <a:rPr spc="-1235" dirty="0"/>
              <a:t>1</a:t>
            </a: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71976" y="3670158"/>
            <a:ext cx="85725" cy="8572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71976" y="4060683"/>
            <a:ext cx="85725" cy="8572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71976" y="4451208"/>
            <a:ext cx="85725" cy="85724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71976" y="5232258"/>
            <a:ext cx="85725" cy="85724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71976" y="6403833"/>
            <a:ext cx="85725" cy="8572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71976" y="7184883"/>
            <a:ext cx="85725" cy="85724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521151" y="2690894"/>
            <a:ext cx="8850630" cy="5077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100" spc="-120" dirty="0">
                <a:solidFill>
                  <a:srgbClr val="52584D"/>
                </a:solidFill>
                <a:latin typeface="Trebuchet MS"/>
                <a:cs typeface="Trebuchet MS"/>
              </a:rPr>
              <a:t>WSZYSTKIE</a:t>
            </a:r>
            <a:r>
              <a:rPr sz="3100" spc="-114" dirty="0">
                <a:solidFill>
                  <a:srgbClr val="52584D"/>
                </a:solidFill>
                <a:latin typeface="Trebuchet MS"/>
                <a:cs typeface="Trebuchet MS"/>
              </a:rPr>
              <a:t> </a:t>
            </a:r>
            <a:r>
              <a:rPr sz="3100" spc="-170" dirty="0">
                <a:solidFill>
                  <a:srgbClr val="52584D"/>
                </a:solidFill>
                <a:latin typeface="Trebuchet MS"/>
                <a:cs typeface="Trebuchet MS"/>
              </a:rPr>
              <a:t>INFORMACJE</a:t>
            </a:r>
            <a:r>
              <a:rPr sz="3100" spc="-60" dirty="0">
                <a:solidFill>
                  <a:srgbClr val="52584D"/>
                </a:solidFill>
                <a:latin typeface="Trebuchet MS"/>
                <a:cs typeface="Trebuchet MS"/>
              </a:rPr>
              <a:t> </a:t>
            </a:r>
            <a:r>
              <a:rPr sz="3100" dirty="0">
                <a:solidFill>
                  <a:srgbClr val="52584D"/>
                </a:solidFill>
                <a:latin typeface="Trebuchet MS"/>
                <a:cs typeface="Trebuchet MS"/>
              </a:rPr>
              <a:t>SĄ</a:t>
            </a:r>
            <a:r>
              <a:rPr sz="3100" spc="-20" dirty="0">
                <a:solidFill>
                  <a:srgbClr val="52584D"/>
                </a:solidFill>
                <a:latin typeface="Trebuchet MS"/>
                <a:cs typeface="Trebuchet MS"/>
              </a:rPr>
              <a:t> </a:t>
            </a:r>
            <a:r>
              <a:rPr sz="3100" spc="-225" dirty="0">
                <a:solidFill>
                  <a:srgbClr val="52584D"/>
                </a:solidFill>
                <a:latin typeface="Trebuchet MS"/>
                <a:cs typeface="Trebuchet MS"/>
              </a:rPr>
              <a:t>ZAWARTE</a:t>
            </a:r>
            <a:r>
              <a:rPr sz="3100" spc="-10" dirty="0">
                <a:solidFill>
                  <a:srgbClr val="52584D"/>
                </a:solidFill>
                <a:latin typeface="Trebuchet MS"/>
                <a:cs typeface="Trebuchet MS"/>
              </a:rPr>
              <a:t> </a:t>
            </a:r>
            <a:r>
              <a:rPr sz="3100" spc="-400" dirty="0">
                <a:solidFill>
                  <a:srgbClr val="52584D"/>
                </a:solidFill>
                <a:latin typeface="Trebuchet MS"/>
                <a:cs typeface="Trebuchet MS"/>
              </a:rPr>
              <a:t>W</a:t>
            </a:r>
            <a:r>
              <a:rPr sz="3100" spc="85" dirty="0">
                <a:solidFill>
                  <a:srgbClr val="52584D"/>
                </a:solidFill>
                <a:latin typeface="Trebuchet MS"/>
                <a:cs typeface="Trebuchet MS"/>
              </a:rPr>
              <a:t> </a:t>
            </a:r>
            <a:r>
              <a:rPr sz="3100" spc="-10" dirty="0">
                <a:solidFill>
                  <a:srgbClr val="52584D"/>
                </a:solidFill>
                <a:latin typeface="Trebuchet MS"/>
                <a:cs typeface="Trebuchet MS"/>
              </a:rPr>
              <a:t>UMOWIE</a:t>
            </a:r>
            <a:endParaRPr sz="3100">
              <a:latin typeface="Trebuchet MS"/>
              <a:cs typeface="Trebuchet MS"/>
            </a:endParaRPr>
          </a:p>
          <a:p>
            <a:pPr marL="487045" marR="215900">
              <a:lnSpc>
                <a:spcPct val="116500"/>
              </a:lnSpc>
              <a:spcBef>
                <a:spcPts val="2230"/>
              </a:spcBef>
            </a:pP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Podaj</a:t>
            </a:r>
            <a:r>
              <a:rPr sz="2200" spc="-14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60" dirty="0">
                <a:solidFill>
                  <a:srgbClr val="C2A299"/>
                </a:solidFill>
                <a:latin typeface="Verdana"/>
                <a:cs typeface="Verdana"/>
              </a:rPr>
              <a:t>nazwę,</a:t>
            </a:r>
            <a:r>
              <a:rPr sz="2200" spc="-14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35" dirty="0">
                <a:solidFill>
                  <a:srgbClr val="C2A299"/>
                </a:solidFill>
                <a:latin typeface="Verdana"/>
                <a:cs typeface="Verdana"/>
              </a:rPr>
              <a:t>która</a:t>
            </a:r>
            <a:r>
              <a:rPr sz="2200" spc="-14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80" dirty="0">
                <a:solidFill>
                  <a:srgbClr val="C2A299"/>
                </a:solidFill>
                <a:latin typeface="Verdana"/>
                <a:cs typeface="Verdana"/>
              </a:rPr>
              <a:t>jest</a:t>
            </a:r>
            <a:r>
              <a:rPr sz="2200" spc="-14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90" dirty="0">
                <a:solidFill>
                  <a:srgbClr val="C2A299"/>
                </a:solidFill>
                <a:latin typeface="Verdana"/>
                <a:cs typeface="Verdana"/>
              </a:rPr>
              <a:t>w</a:t>
            </a:r>
            <a:r>
              <a:rPr sz="2200" spc="-14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punkcie</a:t>
            </a:r>
            <a:r>
              <a:rPr sz="2200" spc="-14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630" dirty="0">
                <a:solidFill>
                  <a:srgbClr val="C2A299"/>
                </a:solidFill>
                <a:latin typeface="Verdana"/>
                <a:cs typeface="Verdana"/>
              </a:rPr>
              <a:t>1</a:t>
            </a:r>
            <a:r>
              <a:rPr sz="2200" spc="-14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wniosku</a:t>
            </a:r>
            <a:r>
              <a:rPr sz="2200" spc="-14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o</a:t>
            </a:r>
            <a:r>
              <a:rPr sz="2200" spc="-14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Inicjatywę. </a:t>
            </a:r>
            <a:r>
              <a:rPr sz="2200" spc="-30" dirty="0">
                <a:solidFill>
                  <a:srgbClr val="C2A299"/>
                </a:solidFill>
                <a:latin typeface="Verdana"/>
                <a:cs typeface="Verdana"/>
              </a:rPr>
              <a:t>Okres</a:t>
            </a:r>
            <a:r>
              <a:rPr sz="2200" spc="-16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55" dirty="0">
                <a:solidFill>
                  <a:srgbClr val="C2A299"/>
                </a:solidFill>
                <a:latin typeface="Verdana"/>
                <a:cs typeface="Verdana"/>
              </a:rPr>
              <a:t>realizacji</a:t>
            </a:r>
            <a:r>
              <a:rPr sz="2200" spc="-16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35" dirty="0">
                <a:solidFill>
                  <a:srgbClr val="C2A299"/>
                </a:solidFill>
                <a:latin typeface="Verdana"/>
                <a:cs typeface="Verdana"/>
              </a:rPr>
              <a:t>znajduje</a:t>
            </a:r>
            <a:r>
              <a:rPr sz="2200" spc="-16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55" dirty="0">
                <a:solidFill>
                  <a:srgbClr val="C2A299"/>
                </a:solidFill>
                <a:latin typeface="Verdana"/>
                <a:cs typeface="Verdana"/>
              </a:rPr>
              <a:t>się</a:t>
            </a:r>
            <a:r>
              <a:rPr sz="2200" spc="-16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90" dirty="0">
                <a:solidFill>
                  <a:srgbClr val="C2A299"/>
                </a:solidFill>
                <a:latin typeface="Verdana"/>
                <a:cs typeface="Verdana"/>
              </a:rPr>
              <a:t>w</a:t>
            </a:r>
            <a:r>
              <a:rPr sz="2200" spc="-16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350" dirty="0">
                <a:solidFill>
                  <a:srgbClr val="C2A299"/>
                </a:solidFill>
                <a:latin typeface="Verdana"/>
                <a:cs typeface="Verdana"/>
              </a:rPr>
              <a:t>§</a:t>
            </a:r>
            <a:r>
              <a:rPr sz="2200" spc="-16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90" dirty="0">
                <a:solidFill>
                  <a:srgbClr val="C2A299"/>
                </a:solidFill>
                <a:latin typeface="Verdana"/>
                <a:cs typeface="Verdana"/>
              </a:rPr>
              <a:t>3</a:t>
            </a:r>
            <a:r>
              <a:rPr sz="2200" spc="-16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5" dirty="0">
                <a:solidFill>
                  <a:srgbClr val="C2A299"/>
                </a:solidFill>
                <a:latin typeface="Verdana"/>
                <a:cs typeface="Verdana"/>
              </a:rPr>
              <a:t>ust.</a:t>
            </a:r>
            <a:r>
              <a:rPr sz="2200" spc="-16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630" dirty="0">
                <a:solidFill>
                  <a:srgbClr val="C2A299"/>
                </a:solidFill>
                <a:latin typeface="Verdana"/>
                <a:cs typeface="Verdana"/>
              </a:rPr>
              <a:t>1</a:t>
            </a:r>
            <a:r>
              <a:rPr sz="2200" spc="-16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umowy</a:t>
            </a:r>
            <a:r>
              <a:rPr sz="2200" spc="-16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o</a:t>
            </a:r>
            <a:r>
              <a:rPr sz="2200" spc="-16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50" dirty="0">
                <a:solidFill>
                  <a:srgbClr val="C2A299"/>
                </a:solidFill>
                <a:latin typeface="Verdana"/>
                <a:cs typeface="Verdana"/>
              </a:rPr>
              <a:t>Inicjatywę. </a:t>
            </a:r>
            <a:r>
              <a:rPr sz="2200" spc="60" dirty="0">
                <a:solidFill>
                  <a:srgbClr val="C2A299"/>
                </a:solidFill>
                <a:latin typeface="Verdana"/>
                <a:cs typeface="Verdana"/>
              </a:rPr>
              <a:t>Numer</a:t>
            </a:r>
            <a:r>
              <a:rPr sz="2200" spc="-15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umowy</a:t>
            </a:r>
            <a:r>
              <a:rPr sz="2200" spc="-15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35" dirty="0">
                <a:solidFill>
                  <a:srgbClr val="C2A299"/>
                </a:solidFill>
                <a:latin typeface="Verdana"/>
                <a:cs typeface="Verdana"/>
              </a:rPr>
              <a:t>znajduje</a:t>
            </a:r>
            <a:r>
              <a:rPr sz="2200" spc="-15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55" dirty="0">
                <a:solidFill>
                  <a:srgbClr val="C2A299"/>
                </a:solidFill>
                <a:latin typeface="Verdana"/>
                <a:cs typeface="Verdana"/>
              </a:rPr>
              <a:t>się</a:t>
            </a:r>
            <a:r>
              <a:rPr sz="2200" spc="-15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na</a:t>
            </a:r>
            <a:r>
              <a:rPr sz="2200" spc="-15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40" dirty="0">
                <a:solidFill>
                  <a:srgbClr val="C2A299"/>
                </a:solidFill>
                <a:latin typeface="Verdana"/>
                <a:cs typeface="Verdana"/>
              </a:rPr>
              <a:t>samej</a:t>
            </a:r>
            <a:r>
              <a:rPr sz="2200" spc="-15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górze</a:t>
            </a:r>
            <a:r>
              <a:rPr sz="2200" spc="-15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30" dirty="0">
                <a:solidFill>
                  <a:srgbClr val="C2A299"/>
                </a:solidFill>
                <a:latin typeface="Verdana"/>
                <a:cs typeface="Verdana"/>
              </a:rPr>
              <a:t>jej</a:t>
            </a:r>
            <a:r>
              <a:rPr sz="2200" spc="-15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pierwszej strony.</a:t>
            </a:r>
            <a:endParaRPr sz="2200">
              <a:latin typeface="Verdana"/>
              <a:cs typeface="Verdana"/>
            </a:endParaRPr>
          </a:p>
          <a:p>
            <a:pPr marL="487045" marR="782955">
              <a:lnSpc>
                <a:spcPct val="116500"/>
              </a:lnSpc>
            </a:pP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Data</a:t>
            </a:r>
            <a:r>
              <a:rPr sz="2200" spc="-14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30" dirty="0">
                <a:solidFill>
                  <a:srgbClr val="C2A299"/>
                </a:solidFill>
                <a:latin typeface="Verdana"/>
                <a:cs typeface="Verdana"/>
              </a:rPr>
              <a:t>zawarcia</a:t>
            </a:r>
            <a:r>
              <a:rPr sz="2200" spc="-14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umowy</a:t>
            </a:r>
            <a:r>
              <a:rPr sz="2200" spc="-14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80" dirty="0">
                <a:solidFill>
                  <a:srgbClr val="C2A299"/>
                </a:solidFill>
                <a:latin typeface="Verdana"/>
                <a:cs typeface="Verdana"/>
              </a:rPr>
              <a:t>jest</a:t>
            </a:r>
            <a:r>
              <a:rPr sz="2200" spc="-14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20" dirty="0">
                <a:solidFill>
                  <a:srgbClr val="C2A299"/>
                </a:solidFill>
                <a:latin typeface="Verdana"/>
                <a:cs typeface="Verdana"/>
              </a:rPr>
              <a:t>poniżej</a:t>
            </a:r>
            <a:r>
              <a:rPr sz="2200" spc="-14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30" dirty="0">
                <a:solidFill>
                  <a:srgbClr val="C2A299"/>
                </a:solidFill>
                <a:latin typeface="Verdana"/>
                <a:cs typeface="Verdana"/>
              </a:rPr>
              <a:t>jej</a:t>
            </a:r>
            <a:r>
              <a:rPr sz="2200" spc="-14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numeru.</a:t>
            </a:r>
            <a:r>
              <a:rPr sz="2200" spc="-14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Należy </a:t>
            </a:r>
            <a:r>
              <a:rPr sz="2200" spc="-25" dirty="0">
                <a:solidFill>
                  <a:srgbClr val="C2A299"/>
                </a:solidFill>
                <a:latin typeface="Verdana"/>
                <a:cs typeface="Verdana"/>
              </a:rPr>
              <a:t>pamiętać,</a:t>
            </a:r>
            <a:r>
              <a:rPr sz="2200" spc="-17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35" dirty="0">
                <a:solidFill>
                  <a:srgbClr val="C2A299"/>
                </a:solidFill>
                <a:latin typeface="Verdana"/>
                <a:cs typeface="Verdana"/>
              </a:rPr>
              <a:t>że</a:t>
            </a:r>
            <a:r>
              <a:rPr sz="2200" spc="-16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80" dirty="0">
                <a:solidFill>
                  <a:srgbClr val="C2A299"/>
                </a:solidFill>
                <a:latin typeface="Verdana"/>
                <a:cs typeface="Verdana"/>
              </a:rPr>
              <a:t>jest</a:t>
            </a:r>
            <a:r>
              <a:rPr sz="2200" spc="-17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to</a:t>
            </a:r>
            <a:r>
              <a:rPr sz="2200" spc="-16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data</a:t>
            </a:r>
            <a:r>
              <a:rPr sz="2200" spc="-16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podpisania</a:t>
            </a:r>
            <a:r>
              <a:rPr sz="2200" spc="-17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30" dirty="0">
                <a:solidFill>
                  <a:srgbClr val="C2A299"/>
                </a:solidFill>
                <a:latin typeface="Verdana"/>
                <a:cs typeface="Verdana"/>
              </a:rPr>
              <a:t>umowy,</a:t>
            </a:r>
            <a:r>
              <a:rPr sz="2200" spc="-16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60" dirty="0">
                <a:solidFill>
                  <a:srgbClr val="C2A299"/>
                </a:solidFill>
                <a:latin typeface="Verdana"/>
                <a:cs typeface="Verdana"/>
              </a:rPr>
              <a:t>a</a:t>
            </a:r>
            <a:r>
              <a:rPr sz="2200" spc="-16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nie</a:t>
            </a:r>
            <a:r>
              <a:rPr sz="2200" spc="-17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20" dirty="0">
                <a:solidFill>
                  <a:srgbClr val="C2A299"/>
                </a:solidFill>
                <a:latin typeface="Verdana"/>
                <a:cs typeface="Verdana"/>
              </a:rPr>
              <a:t>data </a:t>
            </a:r>
            <a:r>
              <a:rPr sz="2200" spc="-25" dirty="0">
                <a:solidFill>
                  <a:srgbClr val="C2A299"/>
                </a:solidFill>
                <a:latin typeface="Verdana"/>
                <a:cs typeface="Verdana"/>
              </a:rPr>
              <a:t>złożenia</a:t>
            </a:r>
            <a:r>
              <a:rPr sz="2200" spc="-16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wniosku</a:t>
            </a:r>
            <a:r>
              <a:rPr sz="2200" spc="-15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o</a:t>
            </a:r>
            <a:r>
              <a:rPr sz="2200" spc="-15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Inicjatywę.</a:t>
            </a:r>
            <a:endParaRPr sz="2200">
              <a:latin typeface="Verdana"/>
              <a:cs typeface="Verdana"/>
            </a:endParaRPr>
          </a:p>
          <a:p>
            <a:pPr marL="487045" marR="5080">
              <a:lnSpc>
                <a:spcPct val="116500"/>
              </a:lnSpc>
            </a:pP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Dane</a:t>
            </a:r>
            <a:r>
              <a:rPr sz="2200" spc="-14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wnioskodawców,</a:t>
            </a:r>
            <a:r>
              <a:rPr sz="2200" spc="-13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również</a:t>
            </a:r>
            <a:r>
              <a:rPr sz="2200" spc="-14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można</a:t>
            </a:r>
            <a:r>
              <a:rPr sz="2200" spc="-13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przepisać</a:t>
            </a:r>
            <a:r>
              <a:rPr sz="2200" spc="-14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55" dirty="0">
                <a:solidFill>
                  <a:srgbClr val="C2A299"/>
                </a:solidFill>
                <a:latin typeface="Verdana"/>
                <a:cs typeface="Verdana"/>
              </a:rPr>
              <a:t>z</a:t>
            </a:r>
            <a:r>
              <a:rPr sz="2200" spc="-13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pierwszej </a:t>
            </a:r>
            <a:r>
              <a:rPr sz="2200" spc="-50" dirty="0">
                <a:solidFill>
                  <a:srgbClr val="C2A299"/>
                </a:solidFill>
                <a:latin typeface="Verdana"/>
                <a:cs typeface="Verdana"/>
              </a:rPr>
              <a:t>strony</a:t>
            </a:r>
            <a:r>
              <a:rPr sz="2200" spc="-15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umowy.</a:t>
            </a:r>
            <a:endParaRPr sz="2200">
              <a:latin typeface="Verdana"/>
              <a:cs typeface="Verdana"/>
            </a:endParaRPr>
          </a:p>
          <a:p>
            <a:pPr marL="487045" marR="1120775">
              <a:lnSpc>
                <a:spcPct val="116500"/>
              </a:lnSpc>
            </a:pP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Sprawozdanie</a:t>
            </a:r>
            <a:r>
              <a:rPr sz="2200" spc="-18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40" dirty="0">
                <a:solidFill>
                  <a:srgbClr val="C2A299"/>
                </a:solidFill>
                <a:latin typeface="Verdana"/>
                <a:cs typeface="Verdana"/>
              </a:rPr>
              <a:t>należy</a:t>
            </a:r>
            <a:r>
              <a:rPr sz="2200" spc="-17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45" dirty="0">
                <a:solidFill>
                  <a:srgbClr val="C2A299"/>
                </a:solidFill>
                <a:latin typeface="Verdana"/>
                <a:cs typeface="Verdana"/>
              </a:rPr>
              <a:t>złożyć</a:t>
            </a:r>
            <a:r>
              <a:rPr sz="2200" spc="-17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nie</a:t>
            </a:r>
            <a:r>
              <a:rPr sz="2200" spc="-17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20" dirty="0">
                <a:solidFill>
                  <a:srgbClr val="C2A299"/>
                </a:solidFill>
                <a:latin typeface="Verdana"/>
                <a:cs typeface="Verdana"/>
              </a:rPr>
              <a:t>później</a:t>
            </a:r>
            <a:r>
              <a:rPr sz="2200" spc="-18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niż</a:t>
            </a:r>
            <a:r>
              <a:rPr sz="2200" spc="-17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80" dirty="0">
                <a:solidFill>
                  <a:srgbClr val="C2A299"/>
                </a:solidFill>
                <a:latin typeface="Verdana"/>
                <a:cs typeface="Verdana"/>
              </a:rPr>
              <a:t>30</a:t>
            </a:r>
            <a:r>
              <a:rPr sz="2200" spc="-17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50" dirty="0">
                <a:solidFill>
                  <a:srgbClr val="C2A299"/>
                </a:solidFill>
                <a:latin typeface="Verdana"/>
                <a:cs typeface="Verdana"/>
              </a:rPr>
              <a:t>dni</a:t>
            </a:r>
            <a:r>
              <a:rPr sz="2200" spc="-17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30" dirty="0">
                <a:solidFill>
                  <a:srgbClr val="C2A299"/>
                </a:solidFill>
                <a:latin typeface="Verdana"/>
                <a:cs typeface="Verdana"/>
              </a:rPr>
              <a:t>po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końcowej</a:t>
            </a:r>
            <a:r>
              <a:rPr sz="2200" spc="-16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dacie</a:t>
            </a:r>
            <a:r>
              <a:rPr sz="2200" spc="-15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55" dirty="0">
                <a:solidFill>
                  <a:srgbClr val="C2A299"/>
                </a:solidFill>
                <a:latin typeface="Verdana"/>
                <a:cs typeface="Verdana"/>
              </a:rPr>
              <a:t>realizacji</a:t>
            </a:r>
            <a:r>
              <a:rPr sz="2200" spc="-16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zadania</a:t>
            </a:r>
            <a:r>
              <a:rPr sz="2200" spc="-15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publicznego.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84256" y="338717"/>
            <a:ext cx="10803890" cy="9610725"/>
          </a:xfrm>
          <a:custGeom>
            <a:avLst/>
            <a:gdLst/>
            <a:ahLst/>
            <a:cxnLst/>
            <a:rect l="l" t="t" r="r" b="b"/>
            <a:pathLst>
              <a:path w="10803890" h="9610725">
                <a:moveTo>
                  <a:pt x="0" y="9610724"/>
                </a:moveTo>
                <a:lnTo>
                  <a:pt x="0" y="0"/>
                </a:lnTo>
                <a:lnTo>
                  <a:pt x="10803742" y="0"/>
                </a:lnTo>
                <a:lnTo>
                  <a:pt x="10803742" y="9610724"/>
                </a:lnTo>
                <a:lnTo>
                  <a:pt x="0" y="9610724"/>
                </a:lnTo>
                <a:close/>
              </a:path>
            </a:pathLst>
          </a:custGeom>
          <a:solidFill>
            <a:srgbClr val="D9C1B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33370"/>
            <a:ext cx="7486649" cy="769619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97115">
              <a:lnSpc>
                <a:spcPct val="100000"/>
              </a:lnSpc>
              <a:spcBef>
                <a:spcPts val="100"/>
              </a:spcBef>
            </a:pPr>
            <a:r>
              <a:rPr spc="-890" dirty="0">
                <a:solidFill>
                  <a:srgbClr val="FEFFF7"/>
                </a:solidFill>
              </a:rPr>
              <a:t>STRONA</a:t>
            </a:r>
            <a:r>
              <a:rPr spc="-645" dirty="0">
                <a:solidFill>
                  <a:srgbClr val="FEFFF7"/>
                </a:solidFill>
              </a:rPr>
              <a:t> </a:t>
            </a:r>
            <a:r>
              <a:rPr spc="-480" dirty="0">
                <a:solidFill>
                  <a:srgbClr val="FEFFF7"/>
                </a:solidFill>
              </a:rPr>
              <a:t>2</a:t>
            </a: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185011" y="3789864"/>
            <a:ext cx="104775" cy="10477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185011" y="6580689"/>
            <a:ext cx="104775" cy="104774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45" dirty="0"/>
              <a:t>CZĘŚĆ</a:t>
            </a:r>
            <a:r>
              <a:rPr spc="-90" dirty="0"/>
              <a:t> </a:t>
            </a:r>
            <a:r>
              <a:rPr spc="-315" dirty="0"/>
              <a:t>I.</a:t>
            </a:r>
            <a:r>
              <a:rPr spc="25" dirty="0"/>
              <a:t> </a:t>
            </a:r>
            <a:r>
              <a:rPr spc="-175" dirty="0"/>
              <a:t>SPRAWOZDANIE</a:t>
            </a:r>
            <a:r>
              <a:rPr spc="-30" dirty="0"/>
              <a:t> </a:t>
            </a:r>
            <a:r>
              <a:rPr spc="-135" dirty="0"/>
              <a:t>MERYTORYCZNE</a:t>
            </a:r>
          </a:p>
          <a:p>
            <a:pPr marL="557530">
              <a:lnSpc>
                <a:spcPct val="100000"/>
              </a:lnSpc>
              <a:spcBef>
                <a:spcPts val="2690"/>
              </a:spcBef>
            </a:pPr>
            <a:r>
              <a:rPr sz="2500" spc="95" dirty="0">
                <a:solidFill>
                  <a:srgbClr val="FEFFF7"/>
                </a:solidFill>
                <a:latin typeface="Verdana"/>
                <a:cs typeface="Verdana"/>
              </a:rPr>
              <a:t>Punkt</a:t>
            </a:r>
            <a:r>
              <a:rPr sz="2500" spc="-229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750" dirty="0">
                <a:solidFill>
                  <a:srgbClr val="FEFFF7"/>
                </a:solidFill>
                <a:latin typeface="Verdana"/>
                <a:cs typeface="Verdana"/>
              </a:rPr>
              <a:t>1</a:t>
            </a:r>
            <a:endParaRPr sz="2500">
              <a:latin typeface="Verdana"/>
              <a:cs typeface="Verdana"/>
            </a:endParaRPr>
          </a:p>
          <a:p>
            <a:pPr marL="12700" marR="606425">
              <a:lnSpc>
                <a:spcPct val="116500"/>
              </a:lnSpc>
              <a:spcBef>
                <a:spcPts val="15"/>
              </a:spcBef>
            </a:pPr>
            <a:r>
              <a:rPr sz="2200" spc="-10" dirty="0">
                <a:solidFill>
                  <a:srgbClr val="FEFFF7"/>
                </a:solidFill>
                <a:latin typeface="Verdana"/>
                <a:cs typeface="Verdana"/>
              </a:rPr>
              <a:t>Tu</a:t>
            </a:r>
            <a:r>
              <a:rPr sz="2200" spc="-16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30" dirty="0">
                <a:solidFill>
                  <a:srgbClr val="FEFFF7"/>
                </a:solidFill>
                <a:latin typeface="Verdana"/>
                <a:cs typeface="Verdana"/>
              </a:rPr>
              <a:t>znajdują</a:t>
            </a:r>
            <a:r>
              <a:rPr sz="2200" spc="-16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45" dirty="0">
                <a:solidFill>
                  <a:srgbClr val="FEFFF7"/>
                </a:solidFill>
                <a:latin typeface="Verdana"/>
                <a:cs typeface="Verdana"/>
              </a:rPr>
              <a:t>się</a:t>
            </a:r>
            <a:r>
              <a:rPr sz="2200" spc="-16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40" dirty="0">
                <a:solidFill>
                  <a:srgbClr val="FEFFF7"/>
                </a:solidFill>
                <a:latin typeface="Verdana"/>
                <a:cs typeface="Verdana"/>
              </a:rPr>
              <a:t>wszystkie</a:t>
            </a:r>
            <a:r>
              <a:rPr sz="2200" spc="-15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FEFFF7"/>
                </a:solidFill>
                <a:latin typeface="Verdana"/>
                <a:cs typeface="Verdana"/>
              </a:rPr>
              <a:t>czynności</a:t>
            </a:r>
            <a:r>
              <a:rPr sz="2200" spc="-16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30" dirty="0">
                <a:solidFill>
                  <a:srgbClr val="FEFFF7"/>
                </a:solidFill>
                <a:latin typeface="Verdana"/>
                <a:cs typeface="Verdana"/>
              </a:rPr>
              <a:t>i</a:t>
            </a:r>
            <a:r>
              <a:rPr sz="2200" spc="-16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FEFFF7"/>
                </a:solidFill>
                <a:latin typeface="Verdana"/>
                <a:cs typeface="Verdana"/>
              </a:rPr>
              <a:t>działania</a:t>
            </a:r>
            <a:r>
              <a:rPr sz="2200" spc="-15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FEFFF7"/>
                </a:solidFill>
                <a:latin typeface="Verdana"/>
                <a:cs typeface="Verdana"/>
              </a:rPr>
              <a:t>podjęte</a:t>
            </a:r>
            <a:r>
              <a:rPr sz="2200" spc="-16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105" dirty="0">
                <a:solidFill>
                  <a:srgbClr val="FEFFF7"/>
                </a:solidFill>
                <a:latin typeface="Verdana"/>
                <a:cs typeface="Verdana"/>
              </a:rPr>
              <a:t>w</a:t>
            </a:r>
            <a:r>
              <a:rPr sz="2200" spc="-16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FEFFF7"/>
                </a:solidFill>
                <a:latin typeface="Verdana"/>
                <a:cs typeface="Verdana"/>
              </a:rPr>
              <a:t>sprawie </a:t>
            </a:r>
            <a:r>
              <a:rPr sz="2200" spc="-45" dirty="0">
                <a:solidFill>
                  <a:srgbClr val="FEFFF7"/>
                </a:solidFill>
                <a:latin typeface="Verdana"/>
                <a:cs typeface="Verdana"/>
              </a:rPr>
              <a:t>realizacji</a:t>
            </a:r>
            <a:r>
              <a:rPr sz="2200" spc="-13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FEFFF7"/>
                </a:solidFill>
                <a:latin typeface="Verdana"/>
                <a:cs typeface="Verdana"/>
              </a:rPr>
              <a:t>zadania</a:t>
            </a:r>
            <a:r>
              <a:rPr sz="2200" spc="-13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75" dirty="0">
                <a:solidFill>
                  <a:srgbClr val="FEFFF7"/>
                </a:solidFill>
                <a:latin typeface="Verdana"/>
                <a:cs typeface="Verdana"/>
              </a:rPr>
              <a:t>od</a:t>
            </a:r>
            <a:r>
              <a:rPr sz="2200" spc="-13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20" dirty="0">
                <a:solidFill>
                  <a:srgbClr val="FEFFF7"/>
                </a:solidFill>
                <a:latin typeface="Verdana"/>
                <a:cs typeface="Verdana"/>
              </a:rPr>
              <a:t>daty</a:t>
            </a:r>
            <a:r>
              <a:rPr sz="2200" spc="-13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FEFFF7"/>
                </a:solidFill>
                <a:latin typeface="Verdana"/>
                <a:cs typeface="Verdana"/>
              </a:rPr>
              <a:t>podpisania</a:t>
            </a:r>
            <a:r>
              <a:rPr sz="2200" spc="-13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FEFFF7"/>
                </a:solidFill>
                <a:latin typeface="Verdana"/>
                <a:cs typeface="Verdana"/>
              </a:rPr>
              <a:t>umowy.</a:t>
            </a:r>
            <a:r>
              <a:rPr sz="2200" spc="-13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FEFFF7"/>
                </a:solidFill>
                <a:latin typeface="Verdana"/>
                <a:cs typeface="Verdana"/>
              </a:rPr>
              <a:t>Wpisując</a:t>
            </a:r>
            <a:r>
              <a:rPr sz="2200" spc="-13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185" dirty="0">
                <a:solidFill>
                  <a:srgbClr val="FEFFF7"/>
                </a:solidFill>
                <a:latin typeface="Verdana"/>
                <a:cs typeface="Verdana"/>
              </a:rPr>
              <a:t>je,</a:t>
            </a:r>
            <a:r>
              <a:rPr sz="2200" spc="-13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FEFFF7"/>
                </a:solidFill>
                <a:latin typeface="Verdana"/>
                <a:cs typeface="Verdana"/>
              </a:rPr>
              <a:t>warto </a:t>
            </a:r>
            <a:r>
              <a:rPr sz="2200" spc="-50" dirty="0">
                <a:solidFill>
                  <a:srgbClr val="FEFFF7"/>
                </a:solidFill>
                <a:latin typeface="Verdana"/>
                <a:cs typeface="Verdana"/>
              </a:rPr>
              <a:t>zajrzeć</a:t>
            </a:r>
            <a:r>
              <a:rPr sz="2200" spc="-13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75" dirty="0">
                <a:solidFill>
                  <a:srgbClr val="FEFFF7"/>
                </a:solidFill>
                <a:latin typeface="Verdana"/>
                <a:cs typeface="Verdana"/>
              </a:rPr>
              <a:t>do</a:t>
            </a:r>
            <a:r>
              <a:rPr sz="2200" spc="-12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FEFFF7"/>
                </a:solidFill>
                <a:latin typeface="Verdana"/>
                <a:cs typeface="Verdana"/>
              </a:rPr>
              <a:t>pkt</a:t>
            </a:r>
            <a:r>
              <a:rPr sz="2200" spc="-13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70" dirty="0">
                <a:solidFill>
                  <a:srgbClr val="FEFFF7"/>
                </a:solidFill>
                <a:latin typeface="Verdana"/>
                <a:cs typeface="Verdana"/>
              </a:rPr>
              <a:t>6</a:t>
            </a:r>
            <a:r>
              <a:rPr sz="2200" spc="-12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FEFFF7"/>
                </a:solidFill>
                <a:latin typeface="Verdana"/>
                <a:cs typeface="Verdana"/>
              </a:rPr>
              <a:t>wniosku</a:t>
            </a:r>
            <a:r>
              <a:rPr sz="2200" spc="-13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FEFFF7"/>
                </a:solidFill>
                <a:latin typeface="Verdana"/>
                <a:cs typeface="Verdana"/>
              </a:rPr>
              <a:t>o</a:t>
            </a:r>
            <a:r>
              <a:rPr sz="2200" spc="-12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75" dirty="0">
                <a:solidFill>
                  <a:srgbClr val="FEFFF7"/>
                </a:solidFill>
                <a:latin typeface="Verdana"/>
                <a:cs typeface="Verdana"/>
              </a:rPr>
              <a:t>Inicjatywę,</a:t>
            </a:r>
            <a:r>
              <a:rPr sz="2200" spc="-13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FEFFF7"/>
                </a:solidFill>
                <a:latin typeface="Verdana"/>
                <a:cs typeface="Verdana"/>
              </a:rPr>
              <a:t>sprawdzić</a:t>
            </a:r>
            <a:r>
              <a:rPr sz="2200" spc="-12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40" dirty="0">
                <a:solidFill>
                  <a:srgbClr val="FEFFF7"/>
                </a:solidFill>
                <a:latin typeface="Verdana"/>
                <a:cs typeface="Verdana"/>
              </a:rPr>
              <a:t>czy</a:t>
            </a:r>
            <a:r>
              <a:rPr sz="2200" spc="-13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40" dirty="0">
                <a:solidFill>
                  <a:srgbClr val="FEFFF7"/>
                </a:solidFill>
                <a:latin typeface="Verdana"/>
                <a:cs typeface="Verdana"/>
              </a:rPr>
              <a:t>wszystkie</a:t>
            </a:r>
            <a:r>
              <a:rPr sz="2200" spc="-12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50" dirty="0">
                <a:solidFill>
                  <a:srgbClr val="FEFFF7"/>
                </a:solidFill>
                <a:latin typeface="Verdana"/>
                <a:cs typeface="Verdana"/>
              </a:rPr>
              <a:t>z </a:t>
            </a:r>
            <a:r>
              <a:rPr sz="2200" dirty="0">
                <a:solidFill>
                  <a:srgbClr val="FEFFF7"/>
                </a:solidFill>
                <a:latin typeface="Verdana"/>
                <a:cs typeface="Verdana"/>
              </a:rPr>
              <a:t>deklarowanych</a:t>
            </a:r>
            <a:r>
              <a:rPr sz="2200" spc="-13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FEFFF7"/>
                </a:solidFill>
                <a:latin typeface="Verdana"/>
                <a:cs typeface="Verdana"/>
              </a:rPr>
              <a:t>zadań</a:t>
            </a:r>
            <a:r>
              <a:rPr sz="2200" spc="-13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50" dirty="0">
                <a:solidFill>
                  <a:srgbClr val="FEFFF7"/>
                </a:solidFill>
                <a:latin typeface="Verdana"/>
                <a:cs typeface="Verdana"/>
              </a:rPr>
              <a:t>zostały</a:t>
            </a:r>
            <a:r>
              <a:rPr sz="2200" spc="-12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30" dirty="0">
                <a:solidFill>
                  <a:srgbClr val="FEFFF7"/>
                </a:solidFill>
                <a:latin typeface="Verdana"/>
                <a:cs typeface="Verdana"/>
              </a:rPr>
              <a:t>wykonane.</a:t>
            </a:r>
            <a:r>
              <a:rPr sz="2200" spc="-13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25" dirty="0">
                <a:solidFill>
                  <a:srgbClr val="FEFFF7"/>
                </a:solidFill>
                <a:latin typeface="Verdana"/>
                <a:cs typeface="Verdana"/>
              </a:rPr>
              <a:t>Należy</a:t>
            </a:r>
            <a:r>
              <a:rPr sz="2200" spc="-12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90" dirty="0">
                <a:solidFill>
                  <a:srgbClr val="FEFFF7"/>
                </a:solidFill>
                <a:latin typeface="Verdana"/>
                <a:cs typeface="Verdana"/>
              </a:rPr>
              <a:t>je</a:t>
            </a:r>
            <a:r>
              <a:rPr sz="2200" spc="-13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FEFFF7"/>
                </a:solidFill>
                <a:latin typeface="Verdana"/>
                <a:cs typeface="Verdana"/>
              </a:rPr>
              <a:t>wpisać chronologicznie.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910"/>
              </a:spcBef>
            </a:pPr>
            <a:endParaRPr sz="2200">
              <a:latin typeface="Verdana"/>
              <a:cs typeface="Verdana"/>
            </a:endParaRPr>
          </a:p>
          <a:p>
            <a:pPr marL="557530">
              <a:lnSpc>
                <a:spcPct val="100000"/>
              </a:lnSpc>
            </a:pPr>
            <a:r>
              <a:rPr sz="2500" spc="95" dirty="0">
                <a:solidFill>
                  <a:srgbClr val="FEFFF7"/>
                </a:solidFill>
                <a:latin typeface="Verdana"/>
                <a:cs typeface="Verdana"/>
              </a:rPr>
              <a:t>Punkt</a:t>
            </a:r>
            <a:r>
              <a:rPr sz="2500" spc="-229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50" dirty="0">
                <a:solidFill>
                  <a:srgbClr val="FEFFF7"/>
                </a:solidFill>
                <a:latin typeface="Verdana"/>
                <a:cs typeface="Verdana"/>
              </a:rPr>
              <a:t>2</a:t>
            </a:r>
            <a:endParaRPr sz="2500">
              <a:latin typeface="Verdana"/>
              <a:cs typeface="Verdana"/>
            </a:endParaRPr>
          </a:p>
          <a:p>
            <a:pPr marL="12700" marR="5080">
              <a:lnSpc>
                <a:spcPct val="117500"/>
              </a:lnSpc>
            </a:pPr>
            <a:r>
              <a:rPr sz="2500" spc="-10" dirty="0">
                <a:solidFill>
                  <a:srgbClr val="FEFFF7"/>
                </a:solidFill>
                <a:latin typeface="Verdana"/>
                <a:cs typeface="Verdana"/>
              </a:rPr>
              <a:t>Jest</a:t>
            </a:r>
            <a:r>
              <a:rPr sz="2500" spc="-18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dirty="0">
                <a:solidFill>
                  <a:srgbClr val="FEFFF7"/>
                </a:solidFill>
                <a:latin typeface="Verdana"/>
                <a:cs typeface="Verdana"/>
              </a:rPr>
              <a:t>to</a:t>
            </a:r>
            <a:r>
              <a:rPr sz="2500" spc="-18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65" dirty="0">
                <a:solidFill>
                  <a:srgbClr val="FEFFF7"/>
                </a:solidFill>
                <a:latin typeface="Verdana"/>
                <a:cs typeface="Verdana"/>
              </a:rPr>
              <a:t>punkt</a:t>
            </a:r>
            <a:r>
              <a:rPr sz="2500" spc="-18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55" dirty="0">
                <a:solidFill>
                  <a:srgbClr val="FEFFF7"/>
                </a:solidFill>
                <a:latin typeface="Verdana"/>
                <a:cs typeface="Verdana"/>
              </a:rPr>
              <a:t>opisowy.</a:t>
            </a:r>
            <a:r>
              <a:rPr sz="2500" spc="-18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dirty="0">
                <a:solidFill>
                  <a:srgbClr val="FEFFF7"/>
                </a:solidFill>
                <a:latin typeface="Verdana"/>
                <a:cs typeface="Verdana"/>
              </a:rPr>
              <a:t>Warto</a:t>
            </a:r>
            <a:r>
              <a:rPr sz="2500" spc="-18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120" dirty="0">
                <a:solidFill>
                  <a:srgbClr val="FEFFF7"/>
                </a:solidFill>
                <a:latin typeface="Verdana"/>
                <a:cs typeface="Verdana"/>
              </a:rPr>
              <a:t>w</a:t>
            </a:r>
            <a:r>
              <a:rPr sz="2500" spc="-18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100" dirty="0">
                <a:solidFill>
                  <a:srgbClr val="FEFFF7"/>
                </a:solidFill>
                <a:latin typeface="Verdana"/>
                <a:cs typeface="Verdana"/>
              </a:rPr>
              <a:t>nim</a:t>
            </a:r>
            <a:r>
              <a:rPr sz="2500" spc="-18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45" dirty="0">
                <a:solidFill>
                  <a:srgbClr val="FEFFF7"/>
                </a:solidFill>
                <a:latin typeface="Verdana"/>
                <a:cs typeface="Verdana"/>
              </a:rPr>
              <a:t>napisać,</a:t>
            </a:r>
            <a:r>
              <a:rPr sz="2500" spc="-18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45" dirty="0">
                <a:solidFill>
                  <a:srgbClr val="FEFFF7"/>
                </a:solidFill>
                <a:latin typeface="Verdana"/>
                <a:cs typeface="Verdana"/>
              </a:rPr>
              <a:t>czy</a:t>
            </a:r>
            <a:r>
              <a:rPr sz="2500" spc="-18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10" dirty="0">
                <a:solidFill>
                  <a:srgbClr val="FEFFF7"/>
                </a:solidFill>
                <a:latin typeface="Verdana"/>
                <a:cs typeface="Verdana"/>
              </a:rPr>
              <a:t>wszystkie </a:t>
            </a:r>
            <a:r>
              <a:rPr sz="2500" spc="-75" dirty="0">
                <a:solidFill>
                  <a:srgbClr val="FEFFF7"/>
                </a:solidFill>
                <a:latin typeface="Verdana"/>
                <a:cs typeface="Verdana"/>
              </a:rPr>
              <a:t>cele,</a:t>
            </a:r>
            <a:r>
              <a:rPr sz="2500" spc="-17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10" dirty="0">
                <a:solidFill>
                  <a:srgbClr val="FEFFF7"/>
                </a:solidFill>
                <a:latin typeface="Verdana"/>
                <a:cs typeface="Verdana"/>
              </a:rPr>
              <a:t>które</a:t>
            </a:r>
            <a:r>
              <a:rPr sz="2500" spc="-17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25" dirty="0">
                <a:solidFill>
                  <a:srgbClr val="FEFFF7"/>
                </a:solidFill>
                <a:latin typeface="Verdana"/>
                <a:cs typeface="Verdana"/>
              </a:rPr>
              <a:t>zakładała</a:t>
            </a:r>
            <a:r>
              <a:rPr sz="2500" spc="-17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90" dirty="0">
                <a:solidFill>
                  <a:srgbClr val="FEFFF7"/>
                </a:solidFill>
                <a:latin typeface="Verdana"/>
                <a:cs typeface="Verdana"/>
              </a:rPr>
              <a:t>Inicjatywa,</a:t>
            </a:r>
            <a:r>
              <a:rPr sz="2500" spc="-17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60" dirty="0">
                <a:solidFill>
                  <a:srgbClr val="FEFFF7"/>
                </a:solidFill>
                <a:latin typeface="Verdana"/>
                <a:cs typeface="Verdana"/>
              </a:rPr>
              <a:t>zostały</a:t>
            </a:r>
            <a:r>
              <a:rPr sz="2500" spc="-17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35" dirty="0">
                <a:solidFill>
                  <a:srgbClr val="FEFFF7"/>
                </a:solidFill>
                <a:latin typeface="Verdana"/>
                <a:cs typeface="Verdana"/>
              </a:rPr>
              <a:t>osiągnięte.</a:t>
            </a:r>
            <a:r>
              <a:rPr sz="2500" spc="-17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25" dirty="0">
                <a:solidFill>
                  <a:srgbClr val="FEFFF7"/>
                </a:solidFill>
                <a:latin typeface="Verdana"/>
                <a:cs typeface="Verdana"/>
              </a:rPr>
              <a:t>Co </a:t>
            </a:r>
            <a:r>
              <a:rPr sz="2500" spc="-35" dirty="0">
                <a:solidFill>
                  <a:srgbClr val="FEFFF7"/>
                </a:solidFill>
                <a:latin typeface="Verdana"/>
                <a:cs typeface="Verdana"/>
              </a:rPr>
              <a:t>wydarzyło</a:t>
            </a:r>
            <a:r>
              <a:rPr sz="2500" spc="-16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50" dirty="0">
                <a:solidFill>
                  <a:srgbClr val="FEFFF7"/>
                </a:solidFill>
                <a:latin typeface="Verdana"/>
                <a:cs typeface="Verdana"/>
              </a:rPr>
              <a:t>się</a:t>
            </a:r>
            <a:r>
              <a:rPr sz="2500" spc="-16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dirty="0">
                <a:solidFill>
                  <a:srgbClr val="FEFFF7"/>
                </a:solidFill>
                <a:latin typeface="Verdana"/>
                <a:cs typeface="Verdana"/>
              </a:rPr>
              <a:t>podczas</a:t>
            </a:r>
            <a:r>
              <a:rPr sz="2500" spc="-16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50" dirty="0">
                <a:solidFill>
                  <a:srgbClr val="FEFFF7"/>
                </a:solidFill>
                <a:latin typeface="Verdana"/>
                <a:cs typeface="Verdana"/>
              </a:rPr>
              <a:t>realizacji</a:t>
            </a:r>
            <a:r>
              <a:rPr sz="2500" spc="-16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55" dirty="0">
                <a:solidFill>
                  <a:srgbClr val="FEFFF7"/>
                </a:solidFill>
                <a:latin typeface="Verdana"/>
                <a:cs typeface="Verdana"/>
              </a:rPr>
              <a:t>zadania,</a:t>
            </a:r>
            <a:r>
              <a:rPr sz="2500" spc="-16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30" dirty="0">
                <a:solidFill>
                  <a:srgbClr val="FEFFF7"/>
                </a:solidFill>
                <a:latin typeface="Verdana"/>
                <a:cs typeface="Verdana"/>
              </a:rPr>
              <a:t>ile</a:t>
            </a:r>
            <a:r>
              <a:rPr sz="2500" spc="-16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10" dirty="0">
                <a:solidFill>
                  <a:srgbClr val="FEFFF7"/>
                </a:solidFill>
                <a:latin typeface="Verdana"/>
                <a:cs typeface="Verdana"/>
              </a:rPr>
              <a:t>było</a:t>
            </a:r>
            <a:r>
              <a:rPr sz="2500" spc="-16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10" dirty="0">
                <a:solidFill>
                  <a:srgbClr val="FEFFF7"/>
                </a:solidFill>
                <a:latin typeface="Verdana"/>
                <a:cs typeface="Verdana"/>
              </a:rPr>
              <a:t>uczestników </a:t>
            </a:r>
            <a:r>
              <a:rPr sz="2500" spc="-20" dirty="0">
                <a:solidFill>
                  <a:srgbClr val="FEFFF7"/>
                </a:solidFill>
                <a:latin typeface="Verdana"/>
                <a:cs typeface="Verdana"/>
              </a:rPr>
              <a:t>itp.</a:t>
            </a:r>
            <a:endParaRPr sz="25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16912" y="4354716"/>
            <a:ext cx="12658724" cy="573404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0352" y="564232"/>
            <a:ext cx="3040380" cy="10115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6450" spc="-630" dirty="0">
                <a:solidFill>
                  <a:srgbClr val="FEFFF7"/>
                </a:solidFill>
              </a:rPr>
              <a:t>STRONA</a:t>
            </a:r>
            <a:r>
              <a:rPr sz="6450" spc="-465" dirty="0">
                <a:solidFill>
                  <a:srgbClr val="FEFFF7"/>
                </a:solidFill>
              </a:rPr>
              <a:t> </a:t>
            </a:r>
            <a:r>
              <a:rPr sz="6450" spc="-355" dirty="0">
                <a:solidFill>
                  <a:srgbClr val="FEFFF7"/>
                </a:solidFill>
              </a:rPr>
              <a:t>3</a:t>
            </a:r>
            <a:endParaRPr sz="6450"/>
          </a:p>
        </p:txBody>
      </p:sp>
      <p:sp>
        <p:nvSpPr>
          <p:cNvPr id="4" name="object 4"/>
          <p:cNvSpPr txBox="1"/>
          <p:nvPr/>
        </p:nvSpPr>
        <p:spPr>
          <a:xfrm>
            <a:off x="692815" y="1553631"/>
            <a:ext cx="16744950" cy="264350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800" b="1" spc="-85" dirty="0">
                <a:solidFill>
                  <a:srgbClr val="52584D"/>
                </a:solidFill>
                <a:latin typeface="Verdana"/>
                <a:cs typeface="Verdana"/>
              </a:rPr>
              <a:t>CZĘŚĆ</a:t>
            </a:r>
            <a:r>
              <a:rPr sz="2800" b="1" spc="-175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2800" b="1" spc="-540" dirty="0">
                <a:solidFill>
                  <a:srgbClr val="52584D"/>
                </a:solidFill>
                <a:latin typeface="Verdana"/>
                <a:cs typeface="Verdana"/>
              </a:rPr>
              <a:t>II.</a:t>
            </a:r>
            <a:r>
              <a:rPr sz="2800" b="1" spc="-170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2800" b="1" spc="-130" dirty="0">
                <a:solidFill>
                  <a:srgbClr val="52584D"/>
                </a:solidFill>
                <a:latin typeface="Verdana"/>
                <a:cs typeface="Verdana"/>
              </a:rPr>
              <a:t>SPRAWOZDANIE</a:t>
            </a:r>
            <a:r>
              <a:rPr sz="2800" b="1" spc="-175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2800" b="1" spc="-105" dirty="0">
                <a:solidFill>
                  <a:srgbClr val="52584D"/>
                </a:solidFill>
                <a:latin typeface="Verdana"/>
                <a:cs typeface="Verdana"/>
              </a:rPr>
              <a:t>Z</a:t>
            </a:r>
            <a:r>
              <a:rPr sz="2800" b="1" spc="-170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2800" b="1" spc="-160" dirty="0">
                <a:solidFill>
                  <a:srgbClr val="52584D"/>
                </a:solidFill>
                <a:latin typeface="Verdana"/>
                <a:cs typeface="Verdana"/>
              </a:rPr>
              <a:t>WYKONANIA</a:t>
            </a:r>
            <a:r>
              <a:rPr sz="2800" b="1" spc="-175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2800" b="1" spc="-10" dirty="0">
                <a:solidFill>
                  <a:srgbClr val="52584D"/>
                </a:solidFill>
                <a:latin typeface="Verdana"/>
                <a:cs typeface="Verdana"/>
              </a:rPr>
              <a:t>WYDATKÓW</a:t>
            </a:r>
            <a:endParaRPr sz="2800">
              <a:latin typeface="Verdana"/>
              <a:cs typeface="Verdana"/>
            </a:endParaRPr>
          </a:p>
          <a:p>
            <a:pPr marL="12700">
              <a:lnSpc>
                <a:spcPts val="2860"/>
              </a:lnSpc>
              <a:spcBef>
                <a:spcPts val="490"/>
              </a:spcBef>
            </a:pPr>
            <a:r>
              <a:rPr sz="2400" b="1" spc="-275" dirty="0">
                <a:solidFill>
                  <a:srgbClr val="52584D"/>
                </a:solidFill>
                <a:latin typeface="Verdana"/>
                <a:cs typeface="Verdana"/>
              </a:rPr>
              <a:t>A)</a:t>
            </a:r>
            <a:r>
              <a:rPr sz="2400" b="1" spc="-155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2400" b="1" spc="-175" dirty="0">
                <a:solidFill>
                  <a:srgbClr val="52584D"/>
                </a:solidFill>
                <a:latin typeface="Verdana"/>
                <a:cs typeface="Verdana"/>
              </a:rPr>
              <a:t>ŚRODKI</a:t>
            </a:r>
            <a:r>
              <a:rPr sz="2400" b="1" spc="-150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2400" b="1" spc="-10" dirty="0">
                <a:solidFill>
                  <a:srgbClr val="52584D"/>
                </a:solidFill>
                <a:latin typeface="Verdana"/>
                <a:cs typeface="Verdana"/>
              </a:rPr>
              <a:t>FINANSOWE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ts val="2980"/>
              </a:lnSpc>
            </a:pPr>
            <a:r>
              <a:rPr sz="2500" spc="-50" dirty="0">
                <a:solidFill>
                  <a:srgbClr val="FEFFF7"/>
                </a:solidFill>
                <a:latin typeface="Verdana"/>
                <a:cs typeface="Verdana"/>
              </a:rPr>
              <a:t>Jeśli</a:t>
            </a:r>
            <a:r>
              <a:rPr sz="2500" spc="-204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85" dirty="0">
                <a:solidFill>
                  <a:srgbClr val="FEFFF7"/>
                </a:solidFill>
                <a:latin typeface="Verdana"/>
                <a:cs typeface="Verdana"/>
              </a:rPr>
              <a:t>Twój</a:t>
            </a:r>
            <a:r>
              <a:rPr sz="2500" spc="-204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25" dirty="0">
                <a:solidFill>
                  <a:srgbClr val="FEFFF7"/>
                </a:solidFill>
                <a:latin typeface="Verdana"/>
                <a:cs typeface="Verdana"/>
              </a:rPr>
              <a:t>wniosek</a:t>
            </a:r>
            <a:r>
              <a:rPr sz="2500" spc="-204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dirty="0">
                <a:solidFill>
                  <a:srgbClr val="FEFFF7"/>
                </a:solidFill>
                <a:latin typeface="Verdana"/>
                <a:cs typeface="Verdana"/>
              </a:rPr>
              <a:t>o</a:t>
            </a:r>
            <a:r>
              <a:rPr sz="2500" spc="-204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75" dirty="0">
                <a:solidFill>
                  <a:srgbClr val="FEFFF7"/>
                </a:solidFill>
                <a:latin typeface="Verdana"/>
                <a:cs typeface="Verdana"/>
              </a:rPr>
              <a:t>Inicjatywę</a:t>
            </a:r>
            <a:r>
              <a:rPr sz="2500" spc="-204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55" dirty="0">
                <a:solidFill>
                  <a:srgbClr val="FEFFF7"/>
                </a:solidFill>
                <a:latin typeface="Verdana"/>
                <a:cs typeface="Verdana"/>
              </a:rPr>
              <a:t>zakładał</a:t>
            </a:r>
            <a:r>
              <a:rPr sz="2500" spc="-204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110" dirty="0">
                <a:solidFill>
                  <a:srgbClr val="FEFFF7"/>
                </a:solidFill>
                <a:latin typeface="Verdana"/>
                <a:cs typeface="Verdana"/>
              </a:rPr>
              <a:t>jakiś</a:t>
            </a:r>
            <a:r>
              <a:rPr sz="2500" spc="-204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10" dirty="0">
                <a:solidFill>
                  <a:srgbClr val="FEFFF7"/>
                </a:solidFill>
                <a:latin typeface="Verdana"/>
                <a:cs typeface="Verdana"/>
              </a:rPr>
              <a:t>wkład</a:t>
            </a:r>
            <a:r>
              <a:rPr sz="2500" spc="-204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45" dirty="0">
                <a:solidFill>
                  <a:srgbClr val="FEFFF7"/>
                </a:solidFill>
                <a:latin typeface="Verdana"/>
                <a:cs typeface="Verdana"/>
              </a:rPr>
              <a:t>finansowy</a:t>
            </a:r>
            <a:r>
              <a:rPr sz="2500" spc="-204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dirty="0">
                <a:solidFill>
                  <a:srgbClr val="FEFFF7"/>
                </a:solidFill>
                <a:latin typeface="Verdana"/>
                <a:cs typeface="Verdana"/>
              </a:rPr>
              <a:t>wnioskodawców</a:t>
            </a:r>
            <a:r>
              <a:rPr sz="2500" spc="-204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55" dirty="0">
                <a:solidFill>
                  <a:srgbClr val="FEFFF7"/>
                </a:solidFill>
                <a:latin typeface="Verdana"/>
                <a:cs typeface="Verdana"/>
              </a:rPr>
              <a:t>i</a:t>
            </a:r>
            <a:r>
              <a:rPr sz="2500" spc="-204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35" dirty="0">
                <a:solidFill>
                  <a:srgbClr val="FEFFF7"/>
                </a:solidFill>
                <a:latin typeface="Verdana"/>
                <a:cs typeface="Verdana"/>
              </a:rPr>
              <a:t>posiadasz</a:t>
            </a:r>
            <a:r>
              <a:rPr sz="2500" spc="-204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dirty="0">
                <a:solidFill>
                  <a:srgbClr val="FEFFF7"/>
                </a:solidFill>
                <a:latin typeface="Verdana"/>
                <a:cs typeface="Verdana"/>
              </a:rPr>
              <a:t>na</a:t>
            </a:r>
            <a:r>
              <a:rPr sz="2500" spc="-20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20" dirty="0">
                <a:solidFill>
                  <a:srgbClr val="FEFFF7"/>
                </a:solidFill>
                <a:latin typeface="Verdana"/>
                <a:cs typeface="Verdana"/>
              </a:rPr>
              <a:t>niego</a:t>
            </a:r>
            <a:endParaRPr sz="2500">
              <a:latin typeface="Verdana"/>
              <a:cs typeface="Verdana"/>
            </a:endParaRPr>
          </a:p>
          <a:p>
            <a:pPr marL="12700" marR="5080">
              <a:lnSpc>
                <a:spcPct val="114999"/>
              </a:lnSpc>
            </a:pPr>
            <a:r>
              <a:rPr sz="2500" spc="-60" dirty="0">
                <a:solidFill>
                  <a:srgbClr val="FEFFF7"/>
                </a:solidFill>
                <a:latin typeface="Verdana"/>
                <a:cs typeface="Verdana"/>
              </a:rPr>
              <a:t>rachunek/paragon/fakturę,</a:t>
            </a:r>
            <a:r>
              <a:rPr sz="2500" spc="-19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60" dirty="0">
                <a:solidFill>
                  <a:srgbClr val="FEFFF7"/>
                </a:solidFill>
                <a:latin typeface="Verdana"/>
                <a:cs typeface="Verdana"/>
              </a:rPr>
              <a:t>tutaj</a:t>
            </a:r>
            <a:r>
              <a:rPr sz="2500" spc="-19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65" dirty="0">
                <a:solidFill>
                  <a:srgbClr val="FEFFF7"/>
                </a:solidFill>
                <a:latin typeface="Verdana"/>
                <a:cs typeface="Verdana"/>
              </a:rPr>
              <a:t>należy</a:t>
            </a:r>
            <a:r>
              <a:rPr sz="2500" spc="-19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65" dirty="0">
                <a:solidFill>
                  <a:srgbClr val="FEFFF7"/>
                </a:solidFill>
                <a:latin typeface="Verdana"/>
                <a:cs typeface="Verdana"/>
              </a:rPr>
              <a:t>go</a:t>
            </a:r>
            <a:r>
              <a:rPr sz="2500" spc="-19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75" dirty="0">
                <a:solidFill>
                  <a:srgbClr val="FEFFF7"/>
                </a:solidFill>
                <a:latin typeface="Verdana"/>
                <a:cs typeface="Verdana"/>
              </a:rPr>
              <a:t>wpisać.</a:t>
            </a:r>
            <a:r>
              <a:rPr sz="2500" spc="-19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95" dirty="0">
                <a:solidFill>
                  <a:srgbClr val="FEFFF7"/>
                </a:solidFill>
                <a:latin typeface="Verdana"/>
                <a:cs typeface="Verdana"/>
              </a:rPr>
              <a:t>Te</a:t>
            </a:r>
            <a:r>
              <a:rPr sz="2500" spc="-18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10" dirty="0">
                <a:solidFill>
                  <a:srgbClr val="FEFFF7"/>
                </a:solidFill>
                <a:latin typeface="Verdana"/>
                <a:cs typeface="Verdana"/>
              </a:rPr>
              <a:t>potwierdzenie</a:t>
            </a:r>
            <a:r>
              <a:rPr sz="2500" spc="-19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20" dirty="0">
                <a:solidFill>
                  <a:srgbClr val="FEFFF7"/>
                </a:solidFill>
                <a:latin typeface="Verdana"/>
                <a:cs typeface="Verdana"/>
              </a:rPr>
              <a:t>poniesienia</a:t>
            </a:r>
            <a:r>
              <a:rPr sz="2500" spc="-19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35" dirty="0">
                <a:solidFill>
                  <a:srgbClr val="FEFFF7"/>
                </a:solidFill>
                <a:latin typeface="Verdana"/>
                <a:cs typeface="Verdana"/>
              </a:rPr>
              <a:t>kosztów</a:t>
            </a:r>
            <a:r>
              <a:rPr sz="2500" spc="-19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65" dirty="0">
                <a:solidFill>
                  <a:srgbClr val="FEFFF7"/>
                </a:solidFill>
                <a:latin typeface="Verdana"/>
                <a:cs typeface="Verdana"/>
              </a:rPr>
              <a:t>należy</a:t>
            </a:r>
            <a:r>
              <a:rPr sz="2500" spc="-19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30" dirty="0">
                <a:solidFill>
                  <a:srgbClr val="FEFFF7"/>
                </a:solidFill>
                <a:latin typeface="Verdana"/>
                <a:cs typeface="Verdana"/>
              </a:rPr>
              <a:t>dołączyć</a:t>
            </a:r>
            <a:r>
              <a:rPr sz="2500" spc="-19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30" dirty="0">
                <a:solidFill>
                  <a:srgbClr val="FEFFF7"/>
                </a:solidFill>
                <a:latin typeface="Verdana"/>
                <a:cs typeface="Verdana"/>
              </a:rPr>
              <a:t>do </a:t>
            </a:r>
            <a:r>
              <a:rPr sz="2500" spc="-25" dirty="0">
                <a:solidFill>
                  <a:srgbClr val="FEFFF7"/>
                </a:solidFill>
                <a:latin typeface="Verdana"/>
                <a:cs typeface="Verdana"/>
              </a:rPr>
              <a:t>sprawozdania</a:t>
            </a:r>
            <a:r>
              <a:rPr sz="2500" spc="-17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60" dirty="0">
                <a:solidFill>
                  <a:srgbClr val="FEFFF7"/>
                </a:solidFill>
                <a:latin typeface="Verdana"/>
                <a:cs typeface="Verdana"/>
              </a:rPr>
              <a:t>w</a:t>
            </a:r>
            <a:r>
              <a:rPr sz="2500" spc="-17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10" dirty="0">
                <a:solidFill>
                  <a:srgbClr val="FEFFF7"/>
                </a:solidFill>
                <a:latin typeface="Verdana"/>
                <a:cs typeface="Verdana"/>
              </a:rPr>
              <a:t>formie</a:t>
            </a:r>
            <a:r>
              <a:rPr sz="2500" spc="-17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10" dirty="0">
                <a:solidFill>
                  <a:srgbClr val="FEFFF7"/>
                </a:solidFill>
                <a:latin typeface="Verdana"/>
                <a:cs typeface="Verdana"/>
              </a:rPr>
              <a:t>kopii</a:t>
            </a:r>
            <a:r>
              <a:rPr sz="2500" spc="-17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dirty="0">
                <a:solidFill>
                  <a:srgbClr val="FEFFF7"/>
                </a:solidFill>
                <a:latin typeface="Verdana"/>
                <a:cs typeface="Verdana"/>
              </a:rPr>
              <a:t>lub</a:t>
            </a:r>
            <a:r>
              <a:rPr sz="2500" spc="-17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100" dirty="0">
                <a:solidFill>
                  <a:srgbClr val="FEFFF7"/>
                </a:solidFill>
                <a:latin typeface="Verdana"/>
                <a:cs typeface="Verdana"/>
              </a:rPr>
              <a:t>skanu.</a:t>
            </a:r>
            <a:r>
              <a:rPr sz="2500" spc="-17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70" dirty="0">
                <a:solidFill>
                  <a:srgbClr val="FEFFF7"/>
                </a:solidFill>
                <a:latin typeface="Verdana"/>
                <a:cs typeface="Verdana"/>
              </a:rPr>
              <a:t>Wydatki,</a:t>
            </a:r>
            <a:r>
              <a:rPr sz="2500" spc="-17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40" dirty="0">
                <a:solidFill>
                  <a:srgbClr val="FEFFF7"/>
                </a:solidFill>
                <a:latin typeface="Verdana"/>
                <a:cs typeface="Verdana"/>
              </a:rPr>
              <a:t>które</a:t>
            </a:r>
            <a:r>
              <a:rPr sz="2500" spc="-17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85" dirty="0">
                <a:solidFill>
                  <a:srgbClr val="FEFFF7"/>
                </a:solidFill>
                <a:latin typeface="Verdana"/>
                <a:cs typeface="Verdana"/>
              </a:rPr>
              <a:t>zostały</a:t>
            </a:r>
            <a:r>
              <a:rPr sz="2500" spc="-17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45" dirty="0">
                <a:solidFill>
                  <a:srgbClr val="FEFFF7"/>
                </a:solidFill>
                <a:latin typeface="Verdana"/>
                <a:cs typeface="Verdana"/>
              </a:rPr>
              <a:t>pokryte</a:t>
            </a:r>
            <a:r>
              <a:rPr sz="2500" spc="-17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85" dirty="0">
                <a:solidFill>
                  <a:srgbClr val="FEFFF7"/>
                </a:solidFill>
                <a:latin typeface="Verdana"/>
                <a:cs typeface="Verdana"/>
              </a:rPr>
              <a:t>z</a:t>
            </a:r>
            <a:r>
              <a:rPr sz="2500" spc="-17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dirty="0">
                <a:solidFill>
                  <a:srgbClr val="FEFFF7"/>
                </a:solidFill>
                <a:latin typeface="Verdana"/>
                <a:cs typeface="Verdana"/>
              </a:rPr>
              <a:t>budżetu</a:t>
            </a:r>
            <a:r>
              <a:rPr sz="2500" spc="-17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20" dirty="0">
                <a:solidFill>
                  <a:srgbClr val="FEFFF7"/>
                </a:solidFill>
                <a:latin typeface="Verdana"/>
                <a:cs typeface="Verdana"/>
              </a:rPr>
              <a:t>Miasta</a:t>
            </a:r>
            <a:r>
              <a:rPr sz="2500" spc="-17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dirty="0">
                <a:solidFill>
                  <a:srgbClr val="FEFFF7"/>
                </a:solidFill>
                <a:latin typeface="Verdana"/>
                <a:cs typeface="Verdana"/>
              </a:rPr>
              <a:t>Mrągowo</a:t>
            </a:r>
            <a:r>
              <a:rPr sz="2500" spc="-17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500" spc="-10" dirty="0">
                <a:solidFill>
                  <a:srgbClr val="FEFFF7"/>
                </a:solidFill>
                <a:latin typeface="Verdana"/>
                <a:cs typeface="Verdana"/>
              </a:rPr>
              <a:t>wpisuje urzędnik.</a:t>
            </a:r>
            <a:endParaRPr sz="25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7892" y="511568"/>
            <a:ext cx="10941685" cy="154051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6450" spc="-630" dirty="0">
                <a:solidFill>
                  <a:srgbClr val="FEFFF7"/>
                </a:solidFill>
              </a:rPr>
              <a:t>STRONA</a:t>
            </a:r>
            <a:r>
              <a:rPr sz="6450" spc="-465" dirty="0">
                <a:solidFill>
                  <a:srgbClr val="FEFFF7"/>
                </a:solidFill>
              </a:rPr>
              <a:t> </a:t>
            </a:r>
            <a:r>
              <a:rPr sz="6450" spc="-325" dirty="0">
                <a:solidFill>
                  <a:srgbClr val="FEFFF7"/>
                </a:solidFill>
              </a:rPr>
              <a:t>4</a:t>
            </a:r>
            <a:endParaRPr sz="6450"/>
          </a:p>
          <a:p>
            <a:pPr marL="107314">
              <a:lnSpc>
                <a:spcPct val="100000"/>
              </a:lnSpc>
              <a:spcBef>
                <a:spcPts val="215"/>
              </a:spcBef>
            </a:pPr>
            <a:r>
              <a:rPr sz="2950" b="1" spc="-85" dirty="0">
                <a:solidFill>
                  <a:srgbClr val="52584D"/>
                </a:solidFill>
                <a:latin typeface="Verdana"/>
                <a:cs typeface="Verdana"/>
              </a:rPr>
              <a:t>CZĘŚĆ</a:t>
            </a:r>
            <a:r>
              <a:rPr sz="2950" b="1" spc="-180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2950" b="1" spc="-565" dirty="0">
                <a:solidFill>
                  <a:srgbClr val="52584D"/>
                </a:solidFill>
                <a:latin typeface="Verdana"/>
                <a:cs typeface="Verdana"/>
              </a:rPr>
              <a:t>II.</a:t>
            </a:r>
            <a:r>
              <a:rPr sz="2950" b="1" spc="-175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2950" b="1" spc="-125" dirty="0">
                <a:solidFill>
                  <a:srgbClr val="52584D"/>
                </a:solidFill>
                <a:latin typeface="Verdana"/>
                <a:cs typeface="Verdana"/>
              </a:rPr>
              <a:t>SPRAWOZDANIE</a:t>
            </a:r>
            <a:r>
              <a:rPr sz="2950" b="1" spc="-180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2950" b="1" spc="-85" dirty="0">
                <a:solidFill>
                  <a:srgbClr val="52584D"/>
                </a:solidFill>
                <a:latin typeface="Verdana"/>
                <a:cs typeface="Verdana"/>
              </a:rPr>
              <a:t>Z</a:t>
            </a:r>
            <a:r>
              <a:rPr sz="2950" b="1" spc="-175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2950" b="1" spc="-150" dirty="0">
                <a:solidFill>
                  <a:srgbClr val="52584D"/>
                </a:solidFill>
                <a:latin typeface="Verdana"/>
                <a:cs typeface="Verdana"/>
              </a:rPr>
              <a:t>WYKONANIA</a:t>
            </a:r>
            <a:r>
              <a:rPr sz="2950" b="1" spc="-175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2950" b="1" spc="-10" dirty="0">
                <a:solidFill>
                  <a:srgbClr val="52584D"/>
                </a:solidFill>
                <a:latin typeface="Verdana"/>
                <a:cs typeface="Verdana"/>
              </a:rPr>
              <a:t>WYDATKÓW</a:t>
            </a:r>
            <a:endParaRPr sz="295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1341" y="2415827"/>
            <a:ext cx="8194675" cy="171894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2200" b="1" spc="-240" dirty="0">
                <a:solidFill>
                  <a:srgbClr val="52584D"/>
                </a:solidFill>
                <a:latin typeface="Verdana"/>
                <a:cs typeface="Verdana"/>
              </a:rPr>
              <a:t>B)</a:t>
            </a:r>
            <a:r>
              <a:rPr sz="2200" b="1" spc="-135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2200" b="1" spc="-55" dirty="0">
                <a:solidFill>
                  <a:srgbClr val="52584D"/>
                </a:solidFill>
                <a:latin typeface="Verdana"/>
                <a:cs typeface="Verdana"/>
              </a:rPr>
              <a:t>WKŁAD</a:t>
            </a:r>
            <a:r>
              <a:rPr sz="2200" b="1" spc="-135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2200" b="1" spc="-70" dirty="0">
                <a:solidFill>
                  <a:srgbClr val="52584D"/>
                </a:solidFill>
                <a:latin typeface="Verdana"/>
                <a:cs typeface="Verdana"/>
              </a:rPr>
              <a:t>RZECZOWY</a:t>
            </a:r>
            <a:r>
              <a:rPr sz="2200" b="1" spc="-130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2200" b="1" spc="-10" dirty="0">
                <a:solidFill>
                  <a:srgbClr val="52584D"/>
                </a:solidFill>
                <a:latin typeface="Verdana"/>
                <a:cs typeface="Verdana"/>
              </a:rPr>
              <a:t>WNIOSKODAWCY</a:t>
            </a:r>
            <a:endParaRPr sz="2200">
              <a:latin typeface="Verdana"/>
              <a:cs typeface="Verdana"/>
            </a:endParaRPr>
          </a:p>
          <a:p>
            <a:pPr marL="80645" marR="5080">
              <a:lnSpc>
                <a:spcPct val="117200"/>
              </a:lnSpc>
              <a:spcBef>
                <a:spcPts val="65"/>
              </a:spcBef>
            </a:pPr>
            <a:r>
              <a:rPr sz="2400" spc="-25" dirty="0">
                <a:solidFill>
                  <a:srgbClr val="FEFFF7"/>
                </a:solidFill>
                <a:latin typeface="Verdana"/>
                <a:cs typeface="Verdana"/>
              </a:rPr>
              <a:t>Jest</a:t>
            </a:r>
            <a:r>
              <a:rPr sz="2400" spc="-21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EFFF7"/>
                </a:solidFill>
                <a:latin typeface="Verdana"/>
                <a:cs typeface="Verdana"/>
              </a:rPr>
              <a:t>to</a:t>
            </a:r>
            <a:r>
              <a:rPr sz="2400" spc="-204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EFFF7"/>
                </a:solidFill>
                <a:latin typeface="Verdana"/>
                <a:cs typeface="Verdana"/>
              </a:rPr>
              <a:t>wkład</a:t>
            </a:r>
            <a:r>
              <a:rPr sz="2400" spc="-204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FEFFF7"/>
                </a:solidFill>
                <a:latin typeface="Verdana"/>
                <a:cs typeface="Verdana"/>
              </a:rPr>
              <a:t>włożony</a:t>
            </a:r>
            <a:r>
              <a:rPr sz="2400" spc="-204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75" dirty="0">
                <a:solidFill>
                  <a:srgbClr val="FEFFF7"/>
                </a:solidFill>
                <a:latin typeface="Verdana"/>
                <a:cs typeface="Verdana"/>
              </a:rPr>
              <a:t>w</a:t>
            </a:r>
            <a:r>
              <a:rPr sz="2400" spc="-204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FEFFF7"/>
                </a:solidFill>
                <a:latin typeface="Verdana"/>
                <a:cs typeface="Verdana"/>
              </a:rPr>
              <a:t>inicjatywę,</a:t>
            </a:r>
            <a:r>
              <a:rPr sz="2400" spc="-21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FEFFF7"/>
                </a:solidFill>
                <a:latin typeface="Verdana"/>
                <a:cs typeface="Verdana"/>
              </a:rPr>
              <a:t>ale</a:t>
            </a:r>
            <a:r>
              <a:rPr sz="2400" spc="-204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FEFFF7"/>
                </a:solidFill>
                <a:latin typeface="Verdana"/>
                <a:cs typeface="Verdana"/>
              </a:rPr>
              <a:t>j</a:t>
            </a:r>
            <a:r>
              <a:rPr sz="2400" u="heavy" spc="-75" dirty="0">
                <a:solidFill>
                  <a:srgbClr val="FEFFF7"/>
                </a:solidFill>
                <a:uFill>
                  <a:solidFill>
                    <a:srgbClr val="FEFFF7"/>
                  </a:solidFill>
                </a:uFill>
                <a:latin typeface="Verdana"/>
                <a:cs typeface="Verdana"/>
              </a:rPr>
              <a:t>uż</a:t>
            </a:r>
            <a:r>
              <a:rPr sz="2400" u="heavy" spc="-204" dirty="0">
                <a:solidFill>
                  <a:srgbClr val="FEFFF7"/>
                </a:solidFill>
                <a:uFill>
                  <a:solidFill>
                    <a:srgbClr val="FEFFF7"/>
                  </a:solidFill>
                </a:uFill>
                <a:latin typeface="Verdana"/>
                <a:cs typeface="Verdana"/>
              </a:rPr>
              <a:t> </a:t>
            </a:r>
            <a:r>
              <a:rPr sz="2400" u="heavy" dirty="0">
                <a:solidFill>
                  <a:srgbClr val="FEFFF7"/>
                </a:solidFill>
                <a:uFill>
                  <a:solidFill>
                    <a:srgbClr val="FEFFF7"/>
                  </a:solidFill>
                </a:uFill>
                <a:latin typeface="Verdana"/>
                <a:cs typeface="Verdana"/>
              </a:rPr>
              <a:t>nie</a:t>
            </a:r>
            <a:r>
              <a:rPr sz="2400" u="heavy" spc="-204" dirty="0">
                <a:solidFill>
                  <a:srgbClr val="FEFFF7"/>
                </a:solidFill>
                <a:uFill>
                  <a:solidFill>
                    <a:srgbClr val="FEFFF7"/>
                  </a:solidFill>
                </a:uFill>
                <a:latin typeface="Verdana"/>
                <a:cs typeface="Verdana"/>
              </a:rPr>
              <a:t> </a:t>
            </a:r>
            <a:r>
              <a:rPr sz="2400" u="heavy" spc="-10" dirty="0">
                <a:solidFill>
                  <a:srgbClr val="FEFFF7"/>
                </a:solidFill>
                <a:uFill>
                  <a:solidFill>
                    <a:srgbClr val="FEFFF7"/>
                  </a:solidFill>
                </a:uFill>
                <a:latin typeface="Verdana"/>
                <a:cs typeface="Verdana"/>
              </a:rPr>
              <a:t>zabrany</a:t>
            </a:r>
            <a:r>
              <a:rPr sz="2400" spc="-1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FEFFF7"/>
                </a:solidFill>
                <a:latin typeface="Verdana"/>
                <a:cs typeface="Verdana"/>
              </a:rPr>
              <a:t>np.</a:t>
            </a:r>
            <a:r>
              <a:rPr sz="2400" spc="-18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FEFFF7"/>
                </a:solidFill>
                <a:latin typeface="Verdana"/>
                <a:cs typeface="Verdana"/>
              </a:rPr>
              <a:t>ciasto,</a:t>
            </a:r>
            <a:r>
              <a:rPr sz="2400" spc="-18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FEFFF7"/>
                </a:solidFill>
                <a:latin typeface="Verdana"/>
                <a:cs typeface="Verdana"/>
              </a:rPr>
              <a:t>wykorzystane</a:t>
            </a:r>
            <a:r>
              <a:rPr sz="2400" spc="-18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FEFFF7"/>
                </a:solidFill>
                <a:latin typeface="Verdana"/>
                <a:cs typeface="Verdana"/>
              </a:rPr>
              <a:t>materiały</a:t>
            </a:r>
            <a:r>
              <a:rPr sz="2400" spc="-18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FEFFF7"/>
                </a:solidFill>
                <a:latin typeface="Verdana"/>
                <a:cs typeface="Verdana"/>
              </a:rPr>
              <a:t>plastyczne</a:t>
            </a:r>
            <a:r>
              <a:rPr sz="2400" spc="-18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FEFFF7"/>
                </a:solidFill>
                <a:latin typeface="Verdana"/>
                <a:cs typeface="Verdana"/>
              </a:rPr>
              <a:t>itp.</a:t>
            </a:r>
            <a:r>
              <a:rPr sz="2400" spc="-18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FEFFF7"/>
                </a:solidFill>
                <a:latin typeface="Verdana"/>
                <a:cs typeface="Verdana"/>
              </a:rPr>
              <a:t>Nie </a:t>
            </a:r>
            <a:r>
              <a:rPr sz="2400" spc="-10" dirty="0">
                <a:solidFill>
                  <a:srgbClr val="FEFFF7"/>
                </a:solidFill>
                <a:latin typeface="Verdana"/>
                <a:cs typeface="Verdana"/>
              </a:rPr>
              <a:t>potrzeba</a:t>
            </a:r>
            <a:r>
              <a:rPr sz="2400" spc="-14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EFFF7"/>
                </a:solidFill>
                <a:latin typeface="Verdana"/>
                <a:cs typeface="Verdana"/>
              </a:rPr>
              <a:t>na</a:t>
            </a:r>
            <a:r>
              <a:rPr sz="2400" spc="-13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EFFF7"/>
                </a:solidFill>
                <a:latin typeface="Verdana"/>
                <a:cs typeface="Verdana"/>
              </a:rPr>
              <a:t>niego</a:t>
            </a:r>
            <a:r>
              <a:rPr sz="2400" spc="-13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EFFF7"/>
                </a:solidFill>
                <a:latin typeface="Verdana"/>
                <a:cs typeface="Verdana"/>
              </a:rPr>
              <a:t>rachunków.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208602" y="2415827"/>
            <a:ext cx="7220584" cy="171894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2200" b="1" spc="-229" dirty="0">
                <a:solidFill>
                  <a:srgbClr val="52584D"/>
                </a:solidFill>
                <a:latin typeface="Verdana"/>
                <a:cs typeface="Verdana"/>
              </a:rPr>
              <a:t>C)</a:t>
            </a:r>
            <a:r>
              <a:rPr sz="2200" b="1" spc="-140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2200" b="1" spc="-55" dirty="0">
                <a:solidFill>
                  <a:srgbClr val="52584D"/>
                </a:solidFill>
                <a:latin typeface="Verdana"/>
                <a:cs typeface="Verdana"/>
              </a:rPr>
              <a:t>WKŁAD</a:t>
            </a:r>
            <a:r>
              <a:rPr sz="2200" b="1" spc="-135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2200" b="1" spc="-75" dirty="0">
                <a:solidFill>
                  <a:srgbClr val="52584D"/>
                </a:solidFill>
                <a:latin typeface="Verdana"/>
                <a:cs typeface="Verdana"/>
              </a:rPr>
              <a:t>OSOBOWY</a:t>
            </a:r>
            <a:r>
              <a:rPr sz="2200" b="1" spc="-135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2200" b="1" spc="-125" dirty="0">
                <a:solidFill>
                  <a:srgbClr val="52584D"/>
                </a:solidFill>
                <a:latin typeface="Verdana"/>
                <a:cs typeface="Verdana"/>
              </a:rPr>
              <a:t>(PRACA</a:t>
            </a:r>
            <a:r>
              <a:rPr sz="2200" b="1" spc="-140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2200" b="1" spc="-10" dirty="0">
                <a:solidFill>
                  <a:srgbClr val="52584D"/>
                </a:solidFill>
                <a:latin typeface="Verdana"/>
                <a:cs typeface="Verdana"/>
              </a:rPr>
              <a:t>SPOŁECZNA)</a:t>
            </a:r>
            <a:endParaRPr sz="2200">
              <a:latin typeface="Verdana"/>
              <a:cs typeface="Verdana"/>
            </a:endParaRPr>
          </a:p>
          <a:p>
            <a:pPr marL="12700" marR="5080">
              <a:lnSpc>
                <a:spcPct val="117200"/>
              </a:lnSpc>
              <a:spcBef>
                <a:spcPts val="65"/>
              </a:spcBef>
            </a:pPr>
            <a:r>
              <a:rPr sz="2400" spc="-50" dirty="0">
                <a:solidFill>
                  <a:srgbClr val="FEFFF7"/>
                </a:solidFill>
                <a:latin typeface="Verdana"/>
                <a:cs typeface="Verdana"/>
              </a:rPr>
              <a:t>Wszystkie</a:t>
            </a:r>
            <a:r>
              <a:rPr sz="2400" spc="-19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FEFFF7"/>
                </a:solidFill>
                <a:latin typeface="Verdana"/>
                <a:cs typeface="Verdana"/>
              </a:rPr>
              <a:t>działania,</a:t>
            </a:r>
            <a:r>
              <a:rPr sz="2400" spc="-19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FEFFF7"/>
                </a:solidFill>
                <a:latin typeface="Verdana"/>
                <a:cs typeface="Verdana"/>
              </a:rPr>
              <a:t>ilość</a:t>
            </a:r>
            <a:r>
              <a:rPr sz="2400" spc="-19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EFFF7"/>
                </a:solidFill>
                <a:latin typeface="Verdana"/>
                <a:cs typeface="Verdana"/>
              </a:rPr>
              <a:t>osób</a:t>
            </a:r>
            <a:r>
              <a:rPr sz="2400" spc="-19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EFFF7"/>
                </a:solidFill>
                <a:latin typeface="Verdana"/>
                <a:cs typeface="Verdana"/>
              </a:rPr>
              <a:t>zaangażowanych </a:t>
            </a:r>
            <a:r>
              <a:rPr sz="2400" spc="-60" dirty="0">
                <a:solidFill>
                  <a:srgbClr val="FEFFF7"/>
                </a:solidFill>
                <a:latin typeface="Verdana"/>
                <a:cs typeface="Verdana"/>
              </a:rPr>
              <a:t>oraz</a:t>
            </a:r>
            <a:r>
              <a:rPr sz="2400" spc="-20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FEFFF7"/>
                </a:solidFill>
                <a:latin typeface="Verdana"/>
                <a:cs typeface="Verdana"/>
              </a:rPr>
              <a:t>ilość</a:t>
            </a:r>
            <a:r>
              <a:rPr sz="2400" spc="-19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EFFF7"/>
                </a:solidFill>
                <a:latin typeface="Verdana"/>
                <a:cs typeface="Verdana"/>
              </a:rPr>
              <a:t>przepracowanych</a:t>
            </a:r>
            <a:r>
              <a:rPr sz="2400" spc="-19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EFFF7"/>
                </a:solidFill>
                <a:latin typeface="Verdana"/>
                <a:cs typeface="Verdana"/>
              </a:rPr>
              <a:t>roboczogodzin </a:t>
            </a:r>
            <a:r>
              <a:rPr sz="2400" spc="45" dirty="0">
                <a:solidFill>
                  <a:srgbClr val="FEFFF7"/>
                </a:solidFill>
                <a:latin typeface="Verdana"/>
                <a:cs typeface="Verdana"/>
              </a:rPr>
              <a:t>pomnożona</a:t>
            </a:r>
            <a:r>
              <a:rPr sz="2400" spc="-18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FEFFF7"/>
                </a:solidFill>
                <a:latin typeface="Verdana"/>
                <a:cs typeface="Verdana"/>
              </a:rPr>
              <a:t>przez</a:t>
            </a:r>
            <a:r>
              <a:rPr sz="2400" spc="-18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EFFF7"/>
                </a:solidFill>
                <a:latin typeface="Verdana"/>
                <a:cs typeface="Verdana"/>
              </a:rPr>
              <a:t>ich</a:t>
            </a:r>
            <a:r>
              <a:rPr sz="2400" spc="-18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EFFF7"/>
                </a:solidFill>
                <a:latin typeface="Verdana"/>
                <a:cs typeface="Verdana"/>
              </a:rPr>
              <a:t>wartość.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38714"/>
            <a:ext cx="8523605" cy="9610725"/>
          </a:xfrm>
          <a:custGeom>
            <a:avLst/>
            <a:gdLst/>
            <a:ahLst/>
            <a:cxnLst/>
            <a:rect l="l" t="t" r="r" b="b"/>
            <a:pathLst>
              <a:path w="8523605" h="9610725">
                <a:moveTo>
                  <a:pt x="8523183" y="0"/>
                </a:moveTo>
                <a:lnTo>
                  <a:pt x="8523183" y="9610724"/>
                </a:lnTo>
                <a:lnTo>
                  <a:pt x="0" y="9610724"/>
                </a:lnTo>
                <a:lnTo>
                  <a:pt x="0" y="0"/>
                </a:lnTo>
                <a:lnTo>
                  <a:pt x="85231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07627" y="955625"/>
            <a:ext cx="9280371" cy="837247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90" dirty="0"/>
              <a:t>STRONA</a:t>
            </a:r>
            <a:r>
              <a:rPr spc="-645" dirty="0"/>
              <a:t> </a:t>
            </a:r>
            <a:r>
              <a:rPr spc="-525" dirty="0"/>
              <a:t>5</a:t>
            </a: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1976" y="3670155"/>
            <a:ext cx="85725" cy="8572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71976" y="5622780"/>
            <a:ext cx="85725" cy="8572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521151" y="2690900"/>
            <a:ext cx="7570470" cy="3905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100" spc="-114" dirty="0">
                <a:solidFill>
                  <a:srgbClr val="52584D"/>
                </a:solidFill>
                <a:latin typeface="Trebuchet MS"/>
                <a:cs typeface="Trebuchet MS"/>
              </a:rPr>
              <a:t>CZĘŚĆ</a:t>
            </a:r>
            <a:r>
              <a:rPr sz="3100" spc="-120" dirty="0">
                <a:solidFill>
                  <a:srgbClr val="52584D"/>
                </a:solidFill>
                <a:latin typeface="Trebuchet MS"/>
                <a:cs typeface="Trebuchet MS"/>
              </a:rPr>
              <a:t> </a:t>
            </a:r>
            <a:r>
              <a:rPr sz="3100" spc="-20" dirty="0">
                <a:solidFill>
                  <a:srgbClr val="52584D"/>
                </a:solidFill>
                <a:latin typeface="Trebuchet MS"/>
                <a:cs typeface="Trebuchet MS"/>
              </a:rPr>
              <a:t>III.</a:t>
            </a:r>
            <a:r>
              <a:rPr sz="3100" spc="-165" dirty="0">
                <a:solidFill>
                  <a:srgbClr val="52584D"/>
                </a:solidFill>
                <a:latin typeface="Trebuchet MS"/>
                <a:cs typeface="Trebuchet MS"/>
              </a:rPr>
              <a:t> </a:t>
            </a:r>
            <a:r>
              <a:rPr sz="3100" spc="-229" dirty="0">
                <a:solidFill>
                  <a:srgbClr val="52584D"/>
                </a:solidFill>
                <a:latin typeface="Trebuchet MS"/>
                <a:cs typeface="Trebuchet MS"/>
              </a:rPr>
              <a:t>DODATKOWE</a:t>
            </a:r>
            <a:r>
              <a:rPr sz="3100" dirty="0">
                <a:solidFill>
                  <a:srgbClr val="52584D"/>
                </a:solidFill>
                <a:latin typeface="Trebuchet MS"/>
                <a:cs typeface="Trebuchet MS"/>
              </a:rPr>
              <a:t> </a:t>
            </a:r>
            <a:r>
              <a:rPr sz="3100" spc="-75" dirty="0">
                <a:solidFill>
                  <a:srgbClr val="52584D"/>
                </a:solidFill>
                <a:latin typeface="Trebuchet MS"/>
                <a:cs typeface="Trebuchet MS"/>
              </a:rPr>
              <a:t>INFORMACJE</a:t>
            </a:r>
            <a:endParaRPr sz="3100">
              <a:latin typeface="Trebuchet MS"/>
              <a:cs typeface="Trebuchet MS"/>
            </a:endParaRPr>
          </a:p>
          <a:p>
            <a:pPr marL="487045" marR="5080">
              <a:lnSpc>
                <a:spcPct val="116500"/>
              </a:lnSpc>
              <a:spcBef>
                <a:spcPts val="2230"/>
              </a:spcBef>
            </a:pPr>
            <a:r>
              <a:rPr sz="2200" spc="-25" dirty="0">
                <a:solidFill>
                  <a:srgbClr val="C2A299"/>
                </a:solidFill>
                <a:latin typeface="Verdana"/>
                <a:cs typeface="Verdana"/>
              </a:rPr>
              <a:t>Jeśli</a:t>
            </a:r>
            <a:r>
              <a:rPr sz="2200" spc="-8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podczas</a:t>
            </a:r>
            <a:r>
              <a:rPr sz="2200" spc="-8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30" dirty="0">
                <a:solidFill>
                  <a:srgbClr val="C2A299"/>
                </a:solidFill>
                <a:latin typeface="Verdana"/>
                <a:cs typeface="Verdana"/>
              </a:rPr>
              <a:t>organizacji</a:t>
            </a:r>
            <a:r>
              <a:rPr sz="2200" spc="-8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zadania</a:t>
            </a:r>
            <a:r>
              <a:rPr sz="2200" spc="-8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publicznego</a:t>
            </a:r>
            <a:r>
              <a:rPr sz="2200" spc="-7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40" dirty="0">
                <a:solidFill>
                  <a:srgbClr val="C2A299"/>
                </a:solidFill>
                <a:latin typeface="Verdana"/>
                <a:cs typeface="Verdana"/>
              </a:rPr>
              <a:t>w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ramach</a:t>
            </a:r>
            <a:r>
              <a:rPr sz="2200" spc="-11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70" dirty="0">
                <a:solidFill>
                  <a:srgbClr val="C2A299"/>
                </a:solidFill>
                <a:latin typeface="Verdana"/>
                <a:cs typeface="Verdana"/>
              </a:rPr>
              <a:t>Inicjatywy</a:t>
            </a:r>
            <a:r>
              <a:rPr sz="2200" spc="-11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25" dirty="0">
                <a:solidFill>
                  <a:srgbClr val="C2A299"/>
                </a:solidFill>
                <a:latin typeface="Verdana"/>
                <a:cs typeface="Verdana"/>
              </a:rPr>
              <a:t>Lokalnej</a:t>
            </a:r>
            <a:r>
              <a:rPr sz="2200" spc="-11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70" dirty="0">
                <a:solidFill>
                  <a:srgbClr val="C2A299"/>
                </a:solidFill>
                <a:latin typeface="Verdana"/>
                <a:cs typeface="Verdana"/>
              </a:rPr>
              <a:t>-</a:t>
            </a:r>
            <a:r>
              <a:rPr sz="2200" spc="-11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Pomysłowe</a:t>
            </a:r>
            <a:r>
              <a:rPr sz="2200" spc="-11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Mrągowo, </a:t>
            </a:r>
            <a:r>
              <a:rPr sz="2200" spc="-40" dirty="0">
                <a:solidFill>
                  <a:srgbClr val="C2A299"/>
                </a:solidFill>
                <a:latin typeface="Verdana"/>
                <a:cs typeface="Verdana"/>
              </a:rPr>
              <a:t>pojawiły</a:t>
            </a:r>
            <a:r>
              <a:rPr sz="2200" spc="-15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55" dirty="0">
                <a:solidFill>
                  <a:srgbClr val="C2A299"/>
                </a:solidFill>
                <a:latin typeface="Verdana"/>
                <a:cs typeface="Verdana"/>
              </a:rPr>
              <a:t>się</a:t>
            </a:r>
            <a:r>
              <a:rPr sz="2200" spc="-15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75" dirty="0">
                <a:solidFill>
                  <a:srgbClr val="C2A299"/>
                </a:solidFill>
                <a:latin typeface="Verdana"/>
                <a:cs typeface="Verdana"/>
              </a:rPr>
              <a:t>jakieś</a:t>
            </a:r>
            <a:r>
              <a:rPr sz="2200" spc="-15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45" dirty="0">
                <a:solidFill>
                  <a:srgbClr val="C2A299"/>
                </a:solidFill>
                <a:latin typeface="Verdana"/>
                <a:cs typeface="Verdana"/>
              </a:rPr>
              <a:t>przemyślenia,</a:t>
            </a:r>
            <a:r>
              <a:rPr sz="2200" spc="-15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elementy</a:t>
            </a:r>
            <a:r>
              <a:rPr sz="2200" spc="-15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30" dirty="0">
                <a:solidFill>
                  <a:srgbClr val="C2A299"/>
                </a:solidFill>
                <a:latin typeface="Verdana"/>
                <a:cs typeface="Verdana"/>
              </a:rPr>
              <a:t>do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poprawy</a:t>
            </a:r>
            <a:r>
              <a:rPr sz="2200" spc="-19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70" dirty="0">
                <a:solidFill>
                  <a:srgbClr val="C2A299"/>
                </a:solidFill>
                <a:latin typeface="Verdana"/>
                <a:cs typeface="Verdana"/>
              </a:rPr>
              <a:t>-</a:t>
            </a:r>
            <a:r>
              <a:rPr sz="2200" spc="-19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te</a:t>
            </a:r>
            <a:r>
              <a:rPr sz="2200" spc="-18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20" dirty="0">
                <a:solidFill>
                  <a:srgbClr val="C2A299"/>
                </a:solidFill>
                <a:latin typeface="Verdana"/>
                <a:cs typeface="Verdana"/>
              </a:rPr>
              <a:t>miejsce</a:t>
            </a:r>
            <a:r>
              <a:rPr sz="2200" spc="-19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60" dirty="0">
                <a:solidFill>
                  <a:srgbClr val="C2A299"/>
                </a:solidFill>
                <a:latin typeface="Verdana"/>
                <a:cs typeface="Verdana"/>
              </a:rPr>
              <a:t>służy</a:t>
            </a:r>
            <a:r>
              <a:rPr sz="2200" spc="-19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25" dirty="0">
                <a:solidFill>
                  <a:srgbClr val="C2A299"/>
                </a:solidFill>
                <a:latin typeface="Verdana"/>
                <a:cs typeface="Verdana"/>
              </a:rPr>
              <a:t>by</a:t>
            </a:r>
            <a:r>
              <a:rPr sz="2200" spc="-18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0" dirty="0">
                <a:solidFill>
                  <a:srgbClr val="C2A299"/>
                </a:solidFill>
                <a:latin typeface="Verdana"/>
                <a:cs typeface="Verdana"/>
              </a:rPr>
              <a:t>je</a:t>
            </a:r>
            <a:r>
              <a:rPr sz="2200" spc="-19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opisać.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sz="2200">
              <a:latin typeface="Verdana"/>
              <a:cs typeface="Verdana"/>
            </a:endParaRPr>
          </a:p>
          <a:p>
            <a:pPr marL="487045" marR="260350">
              <a:lnSpc>
                <a:spcPct val="116500"/>
              </a:lnSpc>
            </a:pP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Bardzo</a:t>
            </a:r>
            <a:r>
              <a:rPr sz="2200" spc="-18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25" dirty="0">
                <a:solidFill>
                  <a:srgbClr val="C2A299"/>
                </a:solidFill>
                <a:latin typeface="Verdana"/>
                <a:cs typeface="Verdana"/>
              </a:rPr>
              <a:t>ważny</a:t>
            </a:r>
            <a:r>
              <a:rPr sz="2200" spc="-18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50" dirty="0">
                <a:solidFill>
                  <a:srgbClr val="C2A299"/>
                </a:solidFill>
                <a:latin typeface="Verdana"/>
                <a:cs typeface="Verdana"/>
              </a:rPr>
              <a:t>punkt</a:t>
            </a:r>
            <a:r>
              <a:rPr sz="2200" spc="-18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70" dirty="0">
                <a:solidFill>
                  <a:srgbClr val="C2A299"/>
                </a:solidFill>
                <a:latin typeface="Verdana"/>
                <a:cs typeface="Verdana"/>
              </a:rPr>
              <a:t>-</a:t>
            </a:r>
            <a:r>
              <a:rPr sz="2200" spc="-18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podpisy</a:t>
            </a:r>
            <a:r>
              <a:rPr sz="2200" spc="-18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obojga wnioskodawców.</a:t>
            </a:r>
            <a:r>
              <a:rPr sz="2200" spc="-17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Jest</a:t>
            </a:r>
            <a:r>
              <a:rPr sz="2200" spc="-17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to</a:t>
            </a:r>
            <a:r>
              <a:rPr sz="2200" spc="-17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20" dirty="0">
                <a:solidFill>
                  <a:srgbClr val="C2A299"/>
                </a:solidFill>
                <a:latin typeface="Verdana"/>
                <a:cs typeface="Verdana"/>
              </a:rPr>
              <a:t>pierwsze</a:t>
            </a:r>
            <a:r>
              <a:rPr sz="2200" spc="-17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55" dirty="0">
                <a:solidFill>
                  <a:srgbClr val="C2A299"/>
                </a:solidFill>
                <a:latin typeface="Verdana"/>
                <a:cs typeface="Verdana"/>
              </a:rPr>
              <a:t>z</a:t>
            </a:r>
            <a:r>
              <a:rPr sz="2200" spc="-17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dirty="0">
                <a:solidFill>
                  <a:srgbClr val="C2A299"/>
                </a:solidFill>
                <a:latin typeface="Verdana"/>
                <a:cs typeface="Verdana"/>
              </a:rPr>
              <a:t>trzech</a:t>
            </a:r>
            <a:r>
              <a:rPr sz="2200" spc="-175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25" dirty="0">
                <a:solidFill>
                  <a:srgbClr val="C2A299"/>
                </a:solidFill>
                <a:latin typeface="Verdana"/>
                <a:cs typeface="Verdana"/>
              </a:rPr>
              <a:t>miejsc, </a:t>
            </a:r>
            <a:r>
              <a:rPr sz="2200" spc="90" dirty="0">
                <a:solidFill>
                  <a:srgbClr val="C2A299"/>
                </a:solidFill>
                <a:latin typeface="Verdana"/>
                <a:cs typeface="Verdana"/>
              </a:rPr>
              <a:t>w</a:t>
            </a:r>
            <a:r>
              <a:rPr sz="2200" spc="-204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którym</a:t>
            </a:r>
            <a:r>
              <a:rPr sz="2200" spc="-19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20" dirty="0">
                <a:solidFill>
                  <a:srgbClr val="C2A299"/>
                </a:solidFill>
                <a:latin typeface="Verdana"/>
                <a:cs typeface="Verdana"/>
              </a:rPr>
              <a:t>trzeba</a:t>
            </a:r>
            <a:r>
              <a:rPr sz="2200" spc="-19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0" dirty="0">
                <a:solidFill>
                  <a:srgbClr val="C2A299"/>
                </a:solidFill>
                <a:latin typeface="Verdana"/>
                <a:cs typeface="Verdana"/>
              </a:rPr>
              <a:t>je</a:t>
            </a:r>
            <a:r>
              <a:rPr sz="2200" spc="-190" dirty="0">
                <a:solidFill>
                  <a:srgbClr val="C2A299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C2A299"/>
                </a:solidFill>
                <a:latin typeface="Verdana"/>
                <a:cs typeface="Verdana"/>
              </a:rPr>
              <a:t>umieścić.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338714"/>
            <a:ext cx="8840470" cy="9610725"/>
            <a:chOff x="0" y="338714"/>
            <a:chExt cx="8840470" cy="9610725"/>
          </a:xfrm>
        </p:grpSpPr>
        <p:sp>
          <p:nvSpPr>
            <p:cNvPr id="3" name="object 3"/>
            <p:cNvSpPr/>
            <p:nvPr/>
          </p:nvSpPr>
          <p:spPr>
            <a:xfrm>
              <a:off x="0" y="338714"/>
              <a:ext cx="8840470" cy="9610725"/>
            </a:xfrm>
            <a:custGeom>
              <a:avLst/>
              <a:gdLst/>
              <a:ahLst/>
              <a:cxnLst/>
              <a:rect l="l" t="t" r="r" b="b"/>
              <a:pathLst>
                <a:path w="8840470" h="9610725">
                  <a:moveTo>
                    <a:pt x="8839906" y="9610723"/>
                  </a:moveTo>
                  <a:lnTo>
                    <a:pt x="0" y="9610723"/>
                  </a:lnTo>
                  <a:lnTo>
                    <a:pt x="0" y="0"/>
                  </a:lnTo>
                  <a:lnTo>
                    <a:pt x="8839906" y="0"/>
                  </a:lnTo>
                  <a:lnTo>
                    <a:pt x="8839906" y="961072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15189"/>
              <a:ext cx="8839199" cy="7477124"/>
            </a:xfrm>
            <a:prstGeom prst="rect">
              <a:avLst/>
            </a:prstGeom>
          </p:spPr>
        </p:pic>
      </p:grp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99634" y="3570749"/>
            <a:ext cx="95250" cy="9524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99634" y="3989849"/>
            <a:ext cx="95250" cy="9524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99634" y="4828049"/>
            <a:ext cx="95250" cy="9524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99634" y="5666249"/>
            <a:ext cx="95250" cy="95249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9287836" y="314519"/>
            <a:ext cx="3436620" cy="11334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7250" spc="-720" dirty="0">
                <a:solidFill>
                  <a:srgbClr val="FEFFF7"/>
                </a:solidFill>
              </a:rPr>
              <a:t>STRONA</a:t>
            </a:r>
            <a:r>
              <a:rPr sz="7250" spc="-525" dirty="0">
                <a:solidFill>
                  <a:srgbClr val="FEFFF7"/>
                </a:solidFill>
              </a:rPr>
              <a:t> </a:t>
            </a:r>
            <a:r>
              <a:rPr sz="7250" spc="-50" dirty="0">
                <a:solidFill>
                  <a:srgbClr val="FEFFF7"/>
                </a:solidFill>
              </a:rPr>
              <a:t>6</a:t>
            </a:r>
            <a:endParaRPr sz="7250"/>
          </a:p>
        </p:txBody>
      </p:sp>
      <p:sp>
        <p:nvSpPr>
          <p:cNvPr id="10" name="object 10"/>
          <p:cNvSpPr txBox="1"/>
          <p:nvPr/>
        </p:nvSpPr>
        <p:spPr>
          <a:xfrm>
            <a:off x="9329760" y="1215688"/>
            <a:ext cx="7545705" cy="4667250"/>
          </a:xfrm>
          <a:prstGeom prst="rect">
            <a:avLst/>
          </a:prstGeom>
        </p:spPr>
        <p:txBody>
          <a:bodyPr vert="horz" wrap="square" lIns="0" tIns="266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0"/>
              </a:spcBef>
            </a:pPr>
            <a:r>
              <a:rPr sz="3100" b="1" spc="-175" dirty="0">
                <a:solidFill>
                  <a:srgbClr val="52584D"/>
                </a:solidFill>
                <a:latin typeface="Verdana"/>
                <a:cs typeface="Verdana"/>
              </a:rPr>
              <a:t>ZAŁĄCZNIK</a:t>
            </a:r>
            <a:r>
              <a:rPr sz="3100" b="1" spc="-185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3100" b="1" spc="-160" dirty="0">
                <a:solidFill>
                  <a:srgbClr val="52584D"/>
                </a:solidFill>
                <a:latin typeface="Verdana"/>
                <a:cs typeface="Verdana"/>
              </a:rPr>
              <a:t>NR</a:t>
            </a:r>
            <a:r>
              <a:rPr sz="3100" b="1" spc="-185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3100" b="1" spc="-1085" dirty="0">
                <a:solidFill>
                  <a:srgbClr val="52584D"/>
                </a:solidFill>
                <a:latin typeface="Verdana"/>
                <a:cs typeface="Verdana"/>
              </a:rPr>
              <a:t>1</a:t>
            </a:r>
            <a:endParaRPr sz="3100">
              <a:latin typeface="Verdana"/>
              <a:cs typeface="Verdana"/>
            </a:endParaRPr>
          </a:p>
          <a:p>
            <a:pPr marL="12700" marR="797560">
              <a:lnSpc>
                <a:spcPct val="114599"/>
              </a:lnSpc>
              <a:spcBef>
                <a:spcPts val="1125"/>
              </a:spcBef>
            </a:pPr>
            <a:r>
              <a:rPr sz="2400" spc="-45" dirty="0">
                <a:solidFill>
                  <a:srgbClr val="FFFFFF"/>
                </a:solidFill>
                <a:latin typeface="Verdana"/>
                <a:cs typeface="Verdana"/>
              </a:rPr>
              <a:t>Załącznik</a:t>
            </a:r>
            <a:r>
              <a:rPr sz="240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FFFFFF"/>
                </a:solidFill>
                <a:latin typeface="Verdana"/>
                <a:cs typeface="Verdana"/>
              </a:rPr>
              <a:t>dotyczy</a:t>
            </a:r>
            <a:r>
              <a:rPr sz="240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podsumowania</a:t>
            </a:r>
            <a:r>
              <a:rPr sz="240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FFFFFF"/>
                </a:solidFill>
                <a:latin typeface="Verdana"/>
                <a:cs typeface="Verdana"/>
              </a:rPr>
              <a:t>wszystkich </a:t>
            </a:r>
            <a:r>
              <a:rPr sz="2400" spc="-35" dirty="0">
                <a:solidFill>
                  <a:srgbClr val="FFFFFF"/>
                </a:solidFill>
                <a:latin typeface="Verdana"/>
                <a:cs typeface="Verdana"/>
              </a:rPr>
              <a:t>kosztów</a:t>
            </a:r>
            <a:r>
              <a:rPr sz="24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FFFFFF"/>
                </a:solidFill>
                <a:latin typeface="Verdana"/>
                <a:cs typeface="Verdana"/>
              </a:rPr>
              <a:t>związanych</a:t>
            </a:r>
            <a:r>
              <a:rPr sz="24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FFFFFF"/>
                </a:solidFill>
                <a:latin typeface="Verdana"/>
                <a:cs typeface="Verdana"/>
              </a:rPr>
              <a:t>z</a:t>
            </a:r>
            <a:r>
              <a:rPr sz="24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FFFFFF"/>
                </a:solidFill>
                <a:latin typeface="Verdana"/>
                <a:cs typeface="Verdana"/>
              </a:rPr>
              <a:t>realizacją</a:t>
            </a:r>
            <a:r>
              <a:rPr sz="24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zadania publicznego.</a:t>
            </a:r>
            <a:r>
              <a:rPr sz="240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FFFFFF"/>
                </a:solidFill>
                <a:latin typeface="Verdana"/>
                <a:cs typeface="Verdana"/>
              </a:rPr>
              <a:t>Należy</a:t>
            </a:r>
            <a:r>
              <a:rPr sz="240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55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240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Verdana"/>
                <a:cs typeface="Verdana"/>
              </a:rPr>
              <a:t>nim</a:t>
            </a:r>
            <a:r>
              <a:rPr sz="240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uzupełnić:</a:t>
            </a:r>
            <a:endParaRPr sz="2400">
              <a:latin typeface="Verdana"/>
              <a:cs typeface="Verdana"/>
            </a:endParaRPr>
          </a:p>
          <a:p>
            <a:pPr marL="530225">
              <a:lnSpc>
                <a:spcPct val="100000"/>
              </a:lnSpc>
              <a:spcBef>
                <a:spcPts val="420"/>
              </a:spcBef>
            </a:pP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Nazwę</a:t>
            </a:r>
            <a:r>
              <a:rPr sz="24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inicjatywy,</a:t>
            </a:r>
            <a:endParaRPr sz="2400">
              <a:latin typeface="Verdana"/>
              <a:cs typeface="Verdana"/>
            </a:endParaRPr>
          </a:p>
          <a:p>
            <a:pPr marL="530225" marR="5080">
              <a:lnSpc>
                <a:spcPct val="114599"/>
              </a:lnSpc>
            </a:pPr>
            <a:r>
              <a:rPr sz="2400" spc="-40" dirty="0">
                <a:solidFill>
                  <a:srgbClr val="FFFFFF"/>
                </a:solidFill>
                <a:latin typeface="Verdana"/>
                <a:cs typeface="Verdana"/>
              </a:rPr>
              <a:t>Daty</a:t>
            </a:r>
            <a:r>
              <a:rPr sz="24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FFFFFF"/>
                </a:solidFill>
                <a:latin typeface="Verdana"/>
                <a:cs typeface="Verdana"/>
              </a:rPr>
              <a:t>realizacji</a:t>
            </a:r>
            <a:r>
              <a:rPr sz="24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FFFFFF"/>
                </a:solidFill>
                <a:latin typeface="Verdana"/>
                <a:cs typeface="Verdana"/>
              </a:rPr>
              <a:t>(zgodnie</a:t>
            </a:r>
            <a:r>
              <a:rPr sz="24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FFFFFF"/>
                </a:solidFill>
                <a:latin typeface="Verdana"/>
                <a:cs typeface="Verdana"/>
              </a:rPr>
              <a:t>z</a:t>
            </a:r>
            <a:r>
              <a:rPr sz="24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50" dirty="0">
                <a:solidFill>
                  <a:srgbClr val="FFFFFF"/>
                </a:solidFill>
                <a:latin typeface="Verdana"/>
                <a:cs typeface="Verdana"/>
              </a:rPr>
              <a:t>umową</a:t>
            </a:r>
            <a:r>
              <a:rPr sz="24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FFFFFF"/>
                </a:solidFill>
                <a:latin typeface="Verdana"/>
                <a:cs typeface="Verdana"/>
              </a:rPr>
              <a:t>oraz</a:t>
            </a:r>
            <a:r>
              <a:rPr sz="24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pierwszą </a:t>
            </a:r>
            <a:r>
              <a:rPr sz="2400" spc="-45" dirty="0">
                <a:solidFill>
                  <a:srgbClr val="FFFFFF"/>
                </a:solidFill>
                <a:latin typeface="Verdana"/>
                <a:cs typeface="Verdana"/>
              </a:rPr>
              <a:t>stroną</a:t>
            </a:r>
            <a:r>
              <a:rPr sz="24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sprawozdania),</a:t>
            </a:r>
            <a:endParaRPr sz="2400">
              <a:latin typeface="Verdana"/>
              <a:cs typeface="Verdana"/>
            </a:endParaRPr>
          </a:p>
          <a:p>
            <a:pPr marL="530225" marR="123825">
              <a:lnSpc>
                <a:spcPct val="114599"/>
              </a:lnSpc>
            </a:pPr>
            <a:r>
              <a:rPr sz="2400" spc="-125" dirty="0">
                <a:solidFill>
                  <a:srgbClr val="FFFFFF"/>
                </a:solidFill>
                <a:latin typeface="Verdana"/>
                <a:cs typeface="Verdana"/>
              </a:rPr>
              <a:t>Koszty,</a:t>
            </a:r>
            <a:r>
              <a:rPr sz="24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FFFFFF"/>
                </a:solidFill>
                <a:latin typeface="Verdana"/>
                <a:cs typeface="Verdana"/>
              </a:rPr>
              <a:t>które</a:t>
            </a:r>
            <a:r>
              <a:rPr sz="24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FFFFFF"/>
                </a:solidFill>
                <a:latin typeface="Verdana"/>
                <a:cs typeface="Verdana"/>
              </a:rPr>
              <a:t>zostały</a:t>
            </a:r>
            <a:r>
              <a:rPr sz="24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podsumowane</a:t>
            </a:r>
            <a:r>
              <a:rPr sz="24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55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24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FFFFFF"/>
                </a:solidFill>
                <a:latin typeface="Verdana"/>
                <a:cs typeface="Verdana"/>
              </a:rPr>
              <a:t>części</a:t>
            </a:r>
            <a:r>
              <a:rPr sz="24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380" dirty="0">
                <a:solidFill>
                  <a:srgbClr val="FFFFFF"/>
                </a:solidFill>
                <a:latin typeface="Verdana"/>
                <a:cs typeface="Verdana"/>
              </a:rPr>
              <a:t>II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sprawozdania,</a:t>
            </a:r>
            <a:endParaRPr sz="2400">
              <a:latin typeface="Verdana"/>
              <a:cs typeface="Verdana"/>
            </a:endParaRPr>
          </a:p>
          <a:p>
            <a:pPr marL="530225">
              <a:lnSpc>
                <a:spcPct val="100000"/>
              </a:lnSpc>
              <a:spcBef>
                <a:spcPts val="420"/>
              </a:spcBef>
            </a:pP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Podpisy</a:t>
            </a:r>
            <a:r>
              <a:rPr sz="24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wnioskodawców.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38714"/>
            <a:ext cx="9764395" cy="9610725"/>
          </a:xfrm>
          <a:custGeom>
            <a:avLst/>
            <a:gdLst/>
            <a:ahLst/>
            <a:cxnLst/>
            <a:rect l="l" t="t" r="r" b="b"/>
            <a:pathLst>
              <a:path w="9764395" h="9610725">
                <a:moveTo>
                  <a:pt x="9763831" y="9610723"/>
                </a:moveTo>
                <a:lnTo>
                  <a:pt x="0" y="9610723"/>
                </a:lnTo>
                <a:lnTo>
                  <a:pt x="0" y="0"/>
                </a:lnTo>
                <a:lnTo>
                  <a:pt x="9763831" y="0"/>
                </a:lnTo>
                <a:lnTo>
                  <a:pt x="9763831" y="9610723"/>
                </a:lnTo>
                <a:close/>
              </a:path>
            </a:pathLst>
          </a:custGeom>
          <a:solidFill>
            <a:srgbClr val="D9C1B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13832" y="892912"/>
            <a:ext cx="7675135" cy="855247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88223" y="587963"/>
            <a:ext cx="3328670" cy="11334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7250" spc="-720" dirty="0">
                <a:solidFill>
                  <a:srgbClr val="FEFFF7"/>
                </a:solidFill>
              </a:rPr>
              <a:t>STRONA</a:t>
            </a:r>
            <a:r>
              <a:rPr sz="7250" spc="-525" dirty="0">
                <a:solidFill>
                  <a:srgbClr val="FEFFF7"/>
                </a:solidFill>
              </a:rPr>
              <a:t> </a:t>
            </a:r>
            <a:r>
              <a:rPr sz="7250" spc="-1080" dirty="0">
                <a:solidFill>
                  <a:srgbClr val="FEFFF7"/>
                </a:solidFill>
              </a:rPr>
              <a:t>7</a:t>
            </a:r>
            <a:endParaRPr sz="7250"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3292" y="3792509"/>
            <a:ext cx="95250" cy="9524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3292" y="4211609"/>
            <a:ext cx="95250" cy="9524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3292" y="5049809"/>
            <a:ext cx="95250" cy="9524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3292" y="5468909"/>
            <a:ext cx="95250" cy="95249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453417" y="1664199"/>
            <a:ext cx="7686675" cy="653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7320">
              <a:lnSpc>
                <a:spcPct val="100000"/>
              </a:lnSpc>
              <a:spcBef>
                <a:spcPts val="100"/>
              </a:spcBef>
            </a:pPr>
            <a:r>
              <a:rPr sz="3100" b="1" spc="-175" dirty="0">
                <a:solidFill>
                  <a:srgbClr val="52584D"/>
                </a:solidFill>
                <a:latin typeface="Verdana"/>
                <a:cs typeface="Verdana"/>
              </a:rPr>
              <a:t>ZAŁĄCZNIK</a:t>
            </a:r>
            <a:r>
              <a:rPr sz="3100" b="1" spc="-185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3100" b="1" spc="-160" dirty="0">
                <a:solidFill>
                  <a:srgbClr val="52584D"/>
                </a:solidFill>
                <a:latin typeface="Verdana"/>
                <a:cs typeface="Verdana"/>
              </a:rPr>
              <a:t>NR</a:t>
            </a:r>
            <a:r>
              <a:rPr sz="3100" b="1" spc="-185" dirty="0">
                <a:solidFill>
                  <a:srgbClr val="52584D"/>
                </a:solidFill>
                <a:latin typeface="Verdana"/>
                <a:cs typeface="Verdana"/>
              </a:rPr>
              <a:t> </a:t>
            </a:r>
            <a:r>
              <a:rPr sz="3100" b="1" spc="-450" dirty="0">
                <a:solidFill>
                  <a:srgbClr val="52584D"/>
                </a:solidFill>
                <a:latin typeface="Verdana"/>
                <a:cs typeface="Verdana"/>
              </a:rPr>
              <a:t>2</a:t>
            </a:r>
            <a:endParaRPr sz="3100">
              <a:latin typeface="Verdana"/>
              <a:cs typeface="Verdana"/>
            </a:endParaRPr>
          </a:p>
          <a:p>
            <a:pPr marL="12700" marR="5080">
              <a:lnSpc>
                <a:spcPct val="114599"/>
              </a:lnSpc>
              <a:spcBef>
                <a:spcPts val="1340"/>
              </a:spcBef>
            </a:pPr>
            <a:r>
              <a:rPr sz="2400" spc="-45" dirty="0">
                <a:solidFill>
                  <a:srgbClr val="FFFFFF"/>
                </a:solidFill>
                <a:latin typeface="Verdana"/>
                <a:cs typeface="Verdana"/>
              </a:rPr>
              <a:t>Załącznik</a:t>
            </a:r>
            <a:r>
              <a:rPr sz="24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drugi</a:t>
            </a:r>
            <a:r>
              <a:rPr sz="24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FFFFFF"/>
                </a:solidFill>
                <a:latin typeface="Verdana"/>
                <a:cs typeface="Verdana"/>
              </a:rPr>
              <a:t>dotyczy</a:t>
            </a:r>
            <a:r>
              <a:rPr sz="24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podsumowania przepracowanych</a:t>
            </a:r>
            <a:r>
              <a:rPr sz="24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roboczogodzin</a:t>
            </a:r>
            <a:r>
              <a:rPr sz="24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podczas</a:t>
            </a:r>
            <a:r>
              <a:rPr sz="240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FFFFFF"/>
                </a:solidFill>
                <a:latin typeface="Verdana"/>
                <a:cs typeface="Verdana"/>
              </a:rPr>
              <a:t>realizacji </a:t>
            </a:r>
            <a:r>
              <a:rPr sz="2400" spc="-25" dirty="0">
                <a:solidFill>
                  <a:srgbClr val="FFFFFF"/>
                </a:solidFill>
                <a:latin typeface="Verdana"/>
                <a:cs typeface="Verdana"/>
              </a:rPr>
              <a:t>zadania</a:t>
            </a:r>
            <a:r>
              <a:rPr sz="24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publicznego.</a:t>
            </a:r>
            <a:r>
              <a:rPr sz="24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FFFFFF"/>
                </a:solidFill>
                <a:latin typeface="Verdana"/>
                <a:cs typeface="Verdana"/>
              </a:rPr>
              <a:t>Należy</a:t>
            </a:r>
            <a:r>
              <a:rPr sz="24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55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24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Verdana"/>
                <a:cs typeface="Verdana"/>
              </a:rPr>
              <a:t>nim</a:t>
            </a:r>
            <a:r>
              <a:rPr sz="24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uzupełnić:</a:t>
            </a:r>
            <a:endParaRPr sz="2400">
              <a:latin typeface="Verdana"/>
              <a:cs typeface="Verdana"/>
            </a:endParaRPr>
          </a:p>
          <a:p>
            <a:pPr marL="530225">
              <a:lnSpc>
                <a:spcPct val="100000"/>
              </a:lnSpc>
              <a:spcBef>
                <a:spcPts val="420"/>
              </a:spcBef>
            </a:pP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Nazwę</a:t>
            </a:r>
            <a:r>
              <a:rPr sz="24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inicjatywy,</a:t>
            </a:r>
            <a:endParaRPr sz="2400">
              <a:latin typeface="Verdana"/>
              <a:cs typeface="Verdana"/>
            </a:endParaRPr>
          </a:p>
          <a:p>
            <a:pPr marL="530225" marR="145415">
              <a:lnSpc>
                <a:spcPct val="114599"/>
              </a:lnSpc>
            </a:pPr>
            <a:r>
              <a:rPr sz="2400" spc="-40" dirty="0">
                <a:solidFill>
                  <a:srgbClr val="FFFFFF"/>
                </a:solidFill>
                <a:latin typeface="Verdana"/>
                <a:cs typeface="Verdana"/>
              </a:rPr>
              <a:t>Daty</a:t>
            </a:r>
            <a:r>
              <a:rPr sz="24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FFFFFF"/>
                </a:solidFill>
                <a:latin typeface="Verdana"/>
                <a:cs typeface="Verdana"/>
              </a:rPr>
              <a:t>realizacji</a:t>
            </a:r>
            <a:r>
              <a:rPr sz="24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FFFFFF"/>
                </a:solidFill>
                <a:latin typeface="Verdana"/>
                <a:cs typeface="Verdana"/>
              </a:rPr>
              <a:t>(zgodnie</a:t>
            </a:r>
            <a:r>
              <a:rPr sz="24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FFFFFF"/>
                </a:solidFill>
                <a:latin typeface="Verdana"/>
                <a:cs typeface="Verdana"/>
              </a:rPr>
              <a:t>z</a:t>
            </a:r>
            <a:r>
              <a:rPr sz="24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50" dirty="0">
                <a:solidFill>
                  <a:srgbClr val="FFFFFF"/>
                </a:solidFill>
                <a:latin typeface="Verdana"/>
                <a:cs typeface="Verdana"/>
              </a:rPr>
              <a:t>umową</a:t>
            </a:r>
            <a:r>
              <a:rPr sz="24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FFFFFF"/>
                </a:solidFill>
                <a:latin typeface="Verdana"/>
                <a:cs typeface="Verdana"/>
              </a:rPr>
              <a:t>oraz</a:t>
            </a:r>
            <a:r>
              <a:rPr sz="24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pierwszą </a:t>
            </a:r>
            <a:r>
              <a:rPr sz="2400" spc="-45" dirty="0">
                <a:solidFill>
                  <a:srgbClr val="FFFFFF"/>
                </a:solidFill>
                <a:latin typeface="Verdana"/>
                <a:cs typeface="Verdana"/>
              </a:rPr>
              <a:t>stroną</a:t>
            </a:r>
            <a:r>
              <a:rPr sz="24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sprawozdania),</a:t>
            </a:r>
            <a:endParaRPr sz="2400">
              <a:latin typeface="Verdana"/>
              <a:cs typeface="Verdana"/>
            </a:endParaRPr>
          </a:p>
          <a:p>
            <a:pPr marL="530225">
              <a:lnSpc>
                <a:spcPct val="100000"/>
              </a:lnSpc>
              <a:spcBef>
                <a:spcPts val="420"/>
              </a:spcBef>
            </a:pPr>
            <a:r>
              <a:rPr sz="2400" spc="-40" dirty="0">
                <a:solidFill>
                  <a:srgbClr val="FFFFFF"/>
                </a:solidFill>
                <a:latin typeface="Verdana"/>
                <a:cs typeface="Verdana"/>
              </a:rPr>
              <a:t>Daty</a:t>
            </a:r>
            <a:r>
              <a:rPr sz="24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4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FFFFFF"/>
                </a:solidFill>
                <a:latin typeface="Verdana"/>
                <a:cs typeface="Verdana"/>
              </a:rPr>
              <a:t>rodzaj</a:t>
            </a:r>
            <a:r>
              <a:rPr sz="24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FFFFFF"/>
                </a:solidFill>
                <a:latin typeface="Verdana"/>
                <a:cs typeface="Verdana"/>
              </a:rPr>
              <a:t>pracy</a:t>
            </a:r>
            <a:r>
              <a:rPr sz="24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społecznej,</a:t>
            </a:r>
            <a:endParaRPr sz="2400">
              <a:latin typeface="Verdana"/>
              <a:cs typeface="Verdana"/>
            </a:endParaRPr>
          </a:p>
          <a:p>
            <a:pPr marL="530225" marR="775335">
              <a:lnSpc>
                <a:spcPct val="114599"/>
              </a:lnSpc>
            </a:pPr>
            <a:r>
              <a:rPr sz="2400" spc="-95" dirty="0">
                <a:solidFill>
                  <a:srgbClr val="FFFFFF"/>
                </a:solidFill>
                <a:latin typeface="Verdana"/>
                <a:cs typeface="Verdana"/>
              </a:rPr>
              <a:t>Ilość</a:t>
            </a:r>
            <a:r>
              <a:rPr sz="24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przepracowanych</a:t>
            </a:r>
            <a:r>
              <a:rPr sz="24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godzin</a:t>
            </a:r>
            <a:r>
              <a:rPr sz="24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FFFFFF"/>
                </a:solidFill>
                <a:latin typeface="Verdana"/>
                <a:cs typeface="Verdana"/>
              </a:rPr>
              <a:t>przez</a:t>
            </a:r>
            <a:r>
              <a:rPr sz="24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każdą </a:t>
            </a:r>
            <a:r>
              <a:rPr sz="2400" spc="-85" dirty="0">
                <a:solidFill>
                  <a:srgbClr val="FFFFFF"/>
                </a:solidFill>
                <a:latin typeface="Verdana"/>
                <a:cs typeface="Verdana"/>
              </a:rPr>
              <a:t>osobę,</a:t>
            </a:r>
            <a:r>
              <a:rPr sz="24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50" dirty="0">
                <a:solidFill>
                  <a:srgbClr val="FFFFFF"/>
                </a:solidFill>
                <a:latin typeface="Verdana"/>
                <a:cs typeface="Verdana"/>
              </a:rPr>
              <a:t>jej</a:t>
            </a:r>
            <a:r>
              <a:rPr sz="24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imię</a:t>
            </a:r>
            <a:r>
              <a:rPr sz="24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FFFFFF"/>
                </a:solidFill>
                <a:latin typeface="Verdana"/>
                <a:cs typeface="Verdana"/>
              </a:rPr>
              <a:t>nazwisko</a:t>
            </a:r>
            <a:r>
              <a:rPr sz="24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FFFFFF"/>
                </a:solidFill>
                <a:latin typeface="Verdana"/>
                <a:cs typeface="Verdana"/>
              </a:rPr>
              <a:t>oraz</a:t>
            </a:r>
            <a:r>
              <a:rPr sz="24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podpis.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2400">
              <a:latin typeface="Verdana"/>
              <a:cs typeface="Verdana"/>
            </a:endParaRPr>
          </a:p>
          <a:p>
            <a:pPr marL="12700" marR="218440">
              <a:lnSpc>
                <a:spcPct val="114599"/>
              </a:lnSpc>
              <a:spcBef>
                <a:spcPts val="5"/>
              </a:spcBef>
            </a:pP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Warto</a:t>
            </a:r>
            <a:r>
              <a:rPr sz="24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sprawdzić</a:t>
            </a:r>
            <a:r>
              <a:rPr sz="24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FFFFFF"/>
                </a:solidFill>
                <a:latin typeface="Verdana"/>
                <a:cs typeface="Verdana"/>
              </a:rPr>
              <a:t>czy</a:t>
            </a:r>
            <a:r>
              <a:rPr sz="24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suma</a:t>
            </a:r>
            <a:r>
              <a:rPr sz="24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roboczogodzin</a:t>
            </a:r>
            <a:r>
              <a:rPr sz="24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zgadza </a:t>
            </a:r>
            <a:r>
              <a:rPr sz="2400" spc="-70" dirty="0">
                <a:solidFill>
                  <a:srgbClr val="FFFFFF"/>
                </a:solidFill>
                <a:latin typeface="Verdana"/>
                <a:cs typeface="Verdana"/>
              </a:rPr>
              <a:t>się</a:t>
            </a:r>
            <a:r>
              <a:rPr sz="24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FFFFFF"/>
                </a:solidFill>
                <a:latin typeface="Verdana"/>
                <a:cs typeface="Verdana"/>
              </a:rPr>
              <a:t>z</a:t>
            </a:r>
            <a:r>
              <a:rPr sz="24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Verdana"/>
                <a:cs typeface="Verdana"/>
              </a:rPr>
              <a:t>zdeklarowaną</a:t>
            </a:r>
            <a:r>
              <a:rPr sz="24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FFFFFF"/>
                </a:solidFill>
                <a:latin typeface="Verdana"/>
                <a:cs typeface="Verdana"/>
              </a:rPr>
              <a:t>ilością</a:t>
            </a:r>
            <a:r>
              <a:rPr sz="24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55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24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pkt</a:t>
            </a:r>
            <a:r>
              <a:rPr sz="24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FFFFFF"/>
                </a:solidFill>
                <a:latin typeface="Verdana"/>
                <a:cs typeface="Verdana"/>
              </a:rPr>
              <a:t>6</a:t>
            </a:r>
            <a:r>
              <a:rPr sz="24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wniosku</a:t>
            </a:r>
            <a:r>
              <a:rPr sz="24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FFFFFF"/>
                </a:solidFill>
                <a:latin typeface="Verdana"/>
                <a:cs typeface="Verdana"/>
              </a:rPr>
              <a:t>o </a:t>
            </a:r>
            <a:r>
              <a:rPr sz="2400" spc="-75" dirty="0">
                <a:solidFill>
                  <a:srgbClr val="FFFFFF"/>
                </a:solidFill>
                <a:latin typeface="Verdana"/>
                <a:cs typeface="Verdana"/>
              </a:rPr>
              <a:t>Inicjatywę</a:t>
            </a:r>
            <a:r>
              <a:rPr sz="24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lub</a:t>
            </a:r>
            <a:r>
              <a:rPr sz="24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400" dirty="0">
                <a:solidFill>
                  <a:srgbClr val="FFFFFF"/>
                </a:solidFill>
                <a:latin typeface="Verdana"/>
                <a:cs typeface="Verdana"/>
              </a:rPr>
              <a:t>§</a:t>
            </a:r>
            <a:r>
              <a:rPr sz="24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FFFFFF"/>
                </a:solidFill>
                <a:latin typeface="Verdana"/>
                <a:cs typeface="Verdana"/>
              </a:rPr>
              <a:t>5.</a:t>
            </a:r>
            <a:r>
              <a:rPr sz="24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umowy</a:t>
            </a:r>
            <a:r>
              <a:rPr sz="24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FFFFFF"/>
                </a:solidFill>
                <a:latin typeface="Verdana"/>
                <a:cs typeface="Verdana"/>
              </a:rPr>
              <a:t>realizację</a:t>
            </a:r>
            <a:r>
              <a:rPr sz="24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zadania publicznego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100" b="1" spc="70" dirty="0">
                <a:solidFill>
                  <a:srgbClr val="FEFFF7"/>
                </a:solidFill>
                <a:latin typeface="Verdana"/>
                <a:cs typeface="Verdana"/>
              </a:rPr>
              <a:t>INICJATYWA</a:t>
            </a:r>
            <a:r>
              <a:rPr sz="3100" b="1" spc="50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3100" b="1" spc="180" dirty="0">
                <a:solidFill>
                  <a:srgbClr val="FEFFF7"/>
                </a:solidFill>
                <a:latin typeface="Verdana"/>
                <a:cs typeface="Verdana"/>
              </a:rPr>
              <a:t>LOKALNA</a:t>
            </a:r>
            <a:r>
              <a:rPr sz="3100" b="1" spc="50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3100" b="1" spc="-300" dirty="0">
                <a:solidFill>
                  <a:srgbClr val="FEFFF7"/>
                </a:solidFill>
                <a:latin typeface="Verdana"/>
                <a:cs typeface="Verdana"/>
              </a:rPr>
              <a:t>-</a:t>
            </a:r>
            <a:r>
              <a:rPr sz="3100" b="1" spc="505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3100" b="1" spc="210" dirty="0">
                <a:solidFill>
                  <a:srgbClr val="FEFFF7"/>
                </a:solidFill>
                <a:latin typeface="Verdana"/>
                <a:cs typeface="Verdana"/>
              </a:rPr>
              <a:t>POMYSŁOWE</a:t>
            </a:r>
            <a:r>
              <a:rPr sz="3100" b="1" spc="500" dirty="0">
                <a:solidFill>
                  <a:srgbClr val="FEFFF7"/>
                </a:solidFill>
                <a:latin typeface="Verdana"/>
                <a:cs typeface="Verdana"/>
              </a:rPr>
              <a:t> </a:t>
            </a:r>
            <a:r>
              <a:rPr sz="3100" b="1" spc="215" dirty="0">
                <a:solidFill>
                  <a:srgbClr val="FEFFF7"/>
                </a:solidFill>
                <a:latin typeface="Verdana"/>
                <a:cs typeface="Verdana"/>
              </a:rPr>
              <a:t>MRĄGOWO</a:t>
            </a:r>
            <a:endParaRPr sz="31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58584" y="4211678"/>
            <a:ext cx="837120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0" b="1" spc="-1260" dirty="0">
                <a:solidFill>
                  <a:srgbClr val="FEFFF7"/>
                </a:solidFill>
                <a:latin typeface="Trebuchet MS"/>
                <a:cs typeface="Trebuchet MS"/>
              </a:rPr>
              <a:t>POWODZENIA!</a:t>
            </a:r>
            <a:endParaRPr sz="120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73812" y="8381844"/>
            <a:ext cx="5143499" cy="140017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510</Words>
  <Application>Microsoft Office PowerPoint</Application>
  <PresentationFormat>Niestandardowy</PresentationFormat>
  <Paragraphs>50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2" baseType="lpstr">
      <vt:lpstr>Trebuchet MS</vt:lpstr>
      <vt:lpstr>Verdana</vt:lpstr>
      <vt:lpstr>Office Theme</vt:lpstr>
      <vt:lpstr>INICJATYWA LOKALNA - POMYSŁOWE MRĄGOWO</vt:lpstr>
      <vt:lpstr>STRONA 1</vt:lpstr>
      <vt:lpstr>STRONA 2</vt:lpstr>
      <vt:lpstr>STRONA 3</vt:lpstr>
      <vt:lpstr>STRONA 4 CZĘŚĆ II. SPRAWOZDANIE Z WYKONANIA WYDATKÓW</vt:lpstr>
      <vt:lpstr>STRONA 5</vt:lpstr>
      <vt:lpstr>STRONA 6</vt:lpstr>
      <vt:lpstr>STRONA 7</vt:lpstr>
      <vt:lpstr>INICJATYWA LOKALNA - POMYSŁOWE MRĄGOWO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Sprawozdanie</dc:title>
  <dc:creator>Beata Gida</dc:creator>
  <cp:keywords>DAEzQFnO-5Y,BACdjXTlnbo</cp:keywords>
  <cp:lastModifiedBy>Małgorzata Lubowiecka</cp:lastModifiedBy>
  <cp:revision>1</cp:revision>
  <dcterms:created xsi:type="dcterms:W3CDTF">2024-06-11T11:07:52Z</dcterms:created>
  <dcterms:modified xsi:type="dcterms:W3CDTF">2024-06-11T11:36:20Z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2022-03-25T00:00:00Z</vt:filetime>
  </property>
  <property fmtid="{D5CDD505-2E9C-101B-9397-08002B2CF9AE}" pid="3" name="Creator">
    <vt:lpwstr>Canva</vt:lpwstr>
  </property>
  <property fmtid="{D5CDD505-2E9C-101B-9397-08002B2CF9AE}" pid="4" name="LastSaved">
    <vt:filetime>2024-06-11T00:00:00Z</vt:filetime>
  </property>
  <property fmtid="{D5CDD505-2E9C-101B-9397-08002B2CF9AE}" pid="5" name="Producer">
    <vt:lpwstr>Canva</vt:lpwstr>
  </property>
</Properties>
</file>